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0" r:id="rId2"/>
    <p:sldId id="408" r:id="rId3"/>
    <p:sldId id="409" r:id="rId4"/>
    <p:sldId id="410" r:id="rId5"/>
    <p:sldId id="412" r:id="rId6"/>
    <p:sldId id="327" r:id="rId7"/>
    <p:sldId id="392" r:id="rId8"/>
    <p:sldId id="413" r:id="rId9"/>
    <p:sldId id="414" r:id="rId10"/>
    <p:sldId id="415" r:id="rId11"/>
    <p:sldId id="416" r:id="rId12"/>
    <p:sldId id="422" r:id="rId13"/>
    <p:sldId id="425" r:id="rId14"/>
    <p:sldId id="423" r:id="rId15"/>
    <p:sldId id="424" r:id="rId16"/>
    <p:sldId id="426" r:id="rId17"/>
    <p:sldId id="427" r:id="rId18"/>
    <p:sldId id="428" r:id="rId19"/>
    <p:sldId id="396" r:id="rId20"/>
    <p:sldId id="417" r:id="rId21"/>
    <p:sldId id="418" r:id="rId22"/>
    <p:sldId id="419" r:id="rId23"/>
    <p:sldId id="420" r:id="rId24"/>
    <p:sldId id="421" r:id="rId25"/>
    <p:sldId id="399" r:id="rId26"/>
    <p:sldId id="403" r:id="rId27"/>
    <p:sldId id="429" r:id="rId28"/>
    <p:sldId id="430" r:id="rId29"/>
    <p:sldId id="404" r:id="rId30"/>
    <p:sldId id="377" r:id="rId31"/>
    <p:sldId id="431" r:id="rId32"/>
    <p:sldId id="441" r:id="rId33"/>
    <p:sldId id="432" r:id="rId34"/>
    <p:sldId id="433" r:id="rId35"/>
    <p:sldId id="434" r:id="rId36"/>
    <p:sldId id="435" r:id="rId37"/>
    <p:sldId id="436" r:id="rId38"/>
    <p:sldId id="437" r:id="rId39"/>
    <p:sldId id="438" r:id="rId40"/>
    <p:sldId id="439"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ory Neil" initials="GN" lastIdx="1" clrIdx="0">
    <p:extLst>
      <p:ext uri="{19B8F6BF-5375-455C-9EA6-DF929625EA0E}">
        <p15:presenceInfo xmlns:p15="http://schemas.microsoft.com/office/powerpoint/2012/main" userId="Gregory Neil" providerId="None"/>
      </p:ext>
    </p:extLst>
  </p:cmAuthor>
  <p:cmAuthor id="2" name="Gregory Neil" initials="GN [2]" lastIdx="1" clrIdx="1">
    <p:extLst>
      <p:ext uri="{19B8F6BF-5375-455C-9EA6-DF929625EA0E}">
        <p15:presenceInfo xmlns:p15="http://schemas.microsoft.com/office/powerpoint/2012/main" userId="S::greg@gregoryneilassociates.com::5cacc969-4fe5-4a4a-b211-45b37f2630cf" providerId="AD"/>
      </p:ext>
    </p:extLst>
  </p:cmAuthor>
  <p:cmAuthor id="3" name="Guest User" initials="GU" lastIdx="1" clrIdx="2">
    <p:extLst>
      <p:ext uri="{19B8F6BF-5375-455C-9EA6-DF929625EA0E}">
        <p15:presenceInfo xmlns:p15="http://schemas.microsoft.com/office/powerpoint/2012/main" userId="S::urn:spo:anon#9874fb6e60c601f0f74d40ef1a372287591c4986dc94c09ee18d4c78908dad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C73"/>
    <a:srgbClr val="FFFFFF"/>
    <a:srgbClr val="78A1D7"/>
    <a:srgbClr val="7BA3DA"/>
    <a:srgbClr val="060A0E"/>
    <a:srgbClr val="8AA7BD"/>
    <a:srgbClr val="CBC2B9"/>
    <a:srgbClr val="A1B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Neil" userId="a89c2132-1521-4ba4-84cb-7b7d695b7c3d" providerId="ADAL" clId="{00EA0F53-1670-421F-B636-06E38EF9B9FA}"/>
    <pc:docChg chg="custSel delSld modSld">
      <pc:chgData name="Barbara Neil" userId="a89c2132-1521-4ba4-84cb-7b7d695b7c3d" providerId="ADAL" clId="{00EA0F53-1670-421F-B636-06E38EF9B9FA}" dt="2021-05-24T17:49:02.002" v="110" actId="478"/>
      <pc:docMkLst>
        <pc:docMk/>
      </pc:docMkLst>
      <pc:sldChg chg="modSp mod">
        <pc:chgData name="Barbara Neil" userId="a89c2132-1521-4ba4-84cb-7b7d695b7c3d" providerId="ADAL" clId="{00EA0F53-1670-421F-B636-06E38EF9B9FA}" dt="2021-05-24T17:44:08.268" v="26" actId="20577"/>
        <pc:sldMkLst>
          <pc:docMk/>
          <pc:sldMk cId="2054360457" sldId="392"/>
        </pc:sldMkLst>
        <pc:spChg chg="mod">
          <ac:chgData name="Barbara Neil" userId="a89c2132-1521-4ba4-84cb-7b7d695b7c3d" providerId="ADAL" clId="{00EA0F53-1670-421F-B636-06E38EF9B9FA}" dt="2021-05-24T17:44:08.268" v="26" actId="20577"/>
          <ac:spMkLst>
            <pc:docMk/>
            <pc:sldMk cId="2054360457" sldId="392"/>
            <ac:spMk id="19" creationId="{00000000-0000-0000-0000-000000000000}"/>
          </ac:spMkLst>
        </pc:spChg>
      </pc:sldChg>
      <pc:sldChg chg="modSp mod">
        <pc:chgData name="Barbara Neil" userId="a89c2132-1521-4ba4-84cb-7b7d695b7c3d" providerId="ADAL" clId="{00EA0F53-1670-421F-B636-06E38EF9B9FA}" dt="2021-05-24T17:45:39.227" v="96" actId="20577"/>
        <pc:sldMkLst>
          <pc:docMk/>
          <pc:sldMk cId="3158636725" sldId="403"/>
        </pc:sldMkLst>
        <pc:spChg chg="mod">
          <ac:chgData name="Barbara Neil" userId="a89c2132-1521-4ba4-84cb-7b7d695b7c3d" providerId="ADAL" clId="{00EA0F53-1670-421F-B636-06E38EF9B9FA}" dt="2021-05-24T17:45:39.227" v="96" actId="20577"/>
          <ac:spMkLst>
            <pc:docMk/>
            <pc:sldMk cId="3158636725" sldId="403"/>
            <ac:spMk id="19" creationId="{00000000-0000-0000-0000-000000000000}"/>
          </ac:spMkLst>
        </pc:spChg>
      </pc:sldChg>
      <pc:sldChg chg="modSp mod">
        <pc:chgData name="Barbara Neil" userId="a89c2132-1521-4ba4-84cb-7b7d695b7c3d" providerId="ADAL" clId="{00EA0F53-1670-421F-B636-06E38EF9B9FA}" dt="2021-05-24T17:45:54.216" v="108" actId="20577"/>
        <pc:sldMkLst>
          <pc:docMk/>
          <pc:sldMk cId="988867888" sldId="404"/>
        </pc:sldMkLst>
        <pc:spChg chg="mod">
          <ac:chgData name="Barbara Neil" userId="a89c2132-1521-4ba4-84cb-7b7d695b7c3d" providerId="ADAL" clId="{00EA0F53-1670-421F-B636-06E38EF9B9FA}" dt="2021-05-24T17:45:54.216" v="108" actId="20577"/>
          <ac:spMkLst>
            <pc:docMk/>
            <pc:sldMk cId="988867888" sldId="404"/>
            <ac:spMk id="19" creationId="{00000000-0000-0000-0000-000000000000}"/>
          </ac:spMkLst>
        </pc:spChg>
      </pc:sldChg>
      <pc:sldChg chg="modSp mod">
        <pc:chgData name="Barbara Neil" userId="a89c2132-1521-4ba4-84cb-7b7d695b7c3d" providerId="ADAL" clId="{00EA0F53-1670-421F-B636-06E38EF9B9FA}" dt="2021-05-24T17:44:12.124" v="30" actId="20577"/>
        <pc:sldMkLst>
          <pc:docMk/>
          <pc:sldMk cId="2905470656" sldId="413"/>
        </pc:sldMkLst>
        <pc:spChg chg="mod">
          <ac:chgData name="Barbara Neil" userId="a89c2132-1521-4ba4-84cb-7b7d695b7c3d" providerId="ADAL" clId="{00EA0F53-1670-421F-B636-06E38EF9B9FA}" dt="2021-05-24T17:44:12.124" v="30" actId="20577"/>
          <ac:spMkLst>
            <pc:docMk/>
            <pc:sldMk cId="2905470656" sldId="413"/>
            <ac:spMk id="14" creationId="{00000000-0000-0000-0000-000000000000}"/>
          </ac:spMkLst>
        </pc:spChg>
      </pc:sldChg>
      <pc:sldChg chg="modSp mod">
        <pc:chgData name="Barbara Neil" userId="a89c2132-1521-4ba4-84cb-7b7d695b7c3d" providerId="ADAL" clId="{00EA0F53-1670-421F-B636-06E38EF9B9FA}" dt="2021-05-24T17:44:17.560" v="34" actId="20577"/>
        <pc:sldMkLst>
          <pc:docMk/>
          <pc:sldMk cId="1200817421" sldId="414"/>
        </pc:sldMkLst>
        <pc:spChg chg="mod">
          <ac:chgData name="Barbara Neil" userId="a89c2132-1521-4ba4-84cb-7b7d695b7c3d" providerId="ADAL" clId="{00EA0F53-1670-421F-B636-06E38EF9B9FA}" dt="2021-05-24T17:44:17.560" v="34" actId="20577"/>
          <ac:spMkLst>
            <pc:docMk/>
            <pc:sldMk cId="1200817421" sldId="414"/>
            <ac:spMk id="19" creationId="{00000000-0000-0000-0000-000000000000}"/>
          </ac:spMkLst>
        </pc:spChg>
      </pc:sldChg>
      <pc:sldChg chg="modSp mod">
        <pc:chgData name="Barbara Neil" userId="a89c2132-1521-4ba4-84cb-7b7d695b7c3d" providerId="ADAL" clId="{00EA0F53-1670-421F-B636-06E38EF9B9FA}" dt="2021-05-24T17:44:23.883" v="38" actId="20577"/>
        <pc:sldMkLst>
          <pc:docMk/>
          <pc:sldMk cId="3680906312" sldId="415"/>
        </pc:sldMkLst>
        <pc:spChg chg="mod">
          <ac:chgData name="Barbara Neil" userId="a89c2132-1521-4ba4-84cb-7b7d695b7c3d" providerId="ADAL" clId="{00EA0F53-1670-421F-B636-06E38EF9B9FA}" dt="2021-05-24T17:44:23.883" v="38" actId="20577"/>
          <ac:spMkLst>
            <pc:docMk/>
            <pc:sldMk cId="3680906312" sldId="415"/>
            <ac:spMk id="19" creationId="{00000000-0000-0000-0000-000000000000}"/>
          </ac:spMkLst>
        </pc:spChg>
      </pc:sldChg>
      <pc:sldChg chg="modSp mod">
        <pc:chgData name="Barbara Neil" userId="a89c2132-1521-4ba4-84cb-7b7d695b7c3d" providerId="ADAL" clId="{00EA0F53-1670-421F-B636-06E38EF9B9FA}" dt="2021-05-24T17:44:32.363" v="42" actId="20577"/>
        <pc:sldMkLst>
          <pc:docMk/>
          <pc:sldMk cId="3044946499" sldId="416"/>
        </pc:sldMkLst>
        <pc:spChg chg="mod">
          <ac:chgData name="Barbara Neil" userId="a89c2132-1521-4ba4-84cb-7b7d695b7c3d" providerId="ADAL" clId="{00EA0F53-1670-421F-B636-06E38EF9B9FA}" dt="2021-05-24T17:44:32.363" v="42" actId="20577"/>
          <ac:spMkLst>
            <pc:docMk/>
            <pc:sldMk cId="3044946499" sldId="416"/>
            <ac:spMk id="19" creationId="{00000000-0000-0000-0000-000000000000}"/>
          </ac:spMkLst>
        </pc:spChg>
      </pc:sldChg>
      <pc:sldChg chg="modSp mod">
        <pc:chgData name="Barbara Neil" userId="a89c2132-1521-4ba4-84cb-7b7d695b7c3d" providerId="ADAL" clId="{00EA0F53-1670-421F-B636-06E38EF9B9FA}" dt="2021-05-24T17:45:16.844" v="74" actId="20577"/>
        <pc:sldMkLst>
          <pc:docMk/>
          <pc:sldMk cId="3789374037" sldId="417"/>
        </pc:sldMkLst>
        <pc:spChg chg="mod">
          <ac:chgData name="Barbara Neil" userId="a89c2132-1521-4ba4-84cb-7b7d695b7c3d" providerId="ADAL" clId="{00EA0F53-1670-421F-B636-06E38EF9B9FA}" dt="2021-05-24T17:45:16.844" v="74" actId="20577"/>
          <ac:spMkLst>
            <pc:docMk/>
            <pc:sldMk cId="3789374037" sldId="417"/>
            <ac:spMk id="19" creationId="{00000000-0000-0000-0000-000000000000}"/>
          </ac:spMkLst>
        </pc:spChg>
      </pc:sldChg>
      <pc:sldChg chg="modSp mod">
        <pc:chgData name="Barbara Neil" userId="a89c2132-1521-4ba4-84cb-7b7d695b7c3d" providerId="ADAL" clId="{00EA0F53-1670-421F-B636-06E38EF9B9FA}" dt="2021-05-24T17:45:21.943" v="78" actId="20577"/>
        <pc:sldMkLst>
          <pc:docMk/>
          <pc:sldMk cId="3936403097" sldId="418"/>
        </pc:sldMkLst>
        <pc:spChg chg="mod">
          <ac:chgData name="Barbara Neil" userId="a89c2132-1521-4ba4-84cb-7b7d695b7c3d" providerId="ADAL" clId="{00EA0F53-1670-421F-B636-06E38EF9B9FA}" dt="2021-05-24T17:45:21.943" v="78" actId="20577"/>
          <ac:spMkLst>
            <pc:docMk/>
            <pc:sldMk cId="3936403097" sldId="418"/>
            <ac:spMk id="19" creationId="{00000000-0000-0000-0000-000000000000}"/>
          </ac:spMkLst>
        </pc:spChg>
      </pc:sldChg>
      <pc:sldChg chg="modSp mod">
        <pc:chgData name="Barbara Neil" userId="a89c2132-1521-4ba4-84cb-7b7d695b7c3d" providerId="ADAL" clId="{00EA0F53-1670-421F-B636-06E38EF9B9FA}" dt="2021-05-24T17:45:26.283" v="82" actId="20577"/>
        <pc:sldMkLst>
          <pc:docMk/>
          <pc:sldMk cId="2729915417" sldId="419"/>
        </pc:sldMkLst>
        <pc:spChg chg="mod">
          <ac:chgData name="Barbara Neil" userId="a89c2132-1521-4ba4-84cb-7b7d695b7c3d" providerId="ADAL" clId="{00EA0F53-1670-421F-B636-06E38EF9B9FA}" dt="2021-05-24T17:45:26.283" v="82" actId="20577"/>
          <ac:spMkLst>
            <pc:docMk/>
            <pc:sldMk cId="2729915417" sldId="419"/>
            <ac:spMk id="19" creationId="{00000000-0000-0000-0000-000000000000}"/>
          </ac:spMkLst>
        </pc:spChg>
      </pc:sldChg>
      <pc:sldChg chg="modSp mod">
        <pc:chgData name="Barbara Neil" userId="a89c2132-1521-4ba4-84cb-7b7d695b7c3d" providerId="ADAL" clId="{00EA0F53-1670-421F-B636-06E38EF9B9FA}" dt="2021-05-24T17:45:30.363" v="88" actId="20577"/>
        <pc:sldMkLst>
          <pc:docMk/>
          <pc:sldMk cId="2955939803" sldId="420"/>
        </pc:sldMkLst>
        <pc:spChg chg="mod">
          <ac:chgData name="Barbara Neil" userId="a89c2132-1521-4ba4-84cb-7b7d695b7c3d" providerId="ADAL" clId="{00EA0F53-1670-421F-B636-06E38EF9B9FA}" dt="2021-05-24T17:45:30.363" v="88" actId="20577"/>
          <ac:spMkLst>
            <pc:docMk/>
            <pc:sldMk cId="2955939803" sldId="420"/>
            <ac:spMk id="19" creationId="{00000000-0000-0000-0000-000000000000}"/>
          </ac:spMkLst>
        </pc:spChg>
      </pc:sldChg>
      <pc:sldChg chg="modSp mod">
        <pc:chgData name="Barbara Neil" userId="a89c2132-1521-4ba4-84cb-7b7d695b7c3d" providerId="ADAL" clId="{00EA0F53-1670-421F-B636-06E38EF9B9FA}" dt="2021-05-24T17:45:35.019" v="92" actId="20577"/>
        <pc:sldMkLst>
          <pc:docMk/>
          <pc:sldMk cId="2938628433" sldId="421"/>
        </pc:sldMkLst>
        <pc:spChg chg="mod">
          <ac:chgData name="Barbara Neil" userId="a89c2132-1521-4ba4-84cb-7b7d695b7c3d" providerId="ADAL" clId="{00EA0F53-1670-421F-B636-06E38EF9B9FA}" dt="2021-05-24T17:45:35.019" v="92" actId="20577"/>
          <ac:spMkLst>
            <pc:docMk/>
            <pc:sldMk cId="2938628433" sldId="421"/>
            <ac:spMk id="19" creationId="{00000000-0000-0000-0000-000000000000}"/>
          </ac:spMkLst>
        </pc:spChg>
      </pc:sldChg>
      <pc:sldChg chg="modSp mod">
        <pc:chgData name="Barbara Neil" userId="a89c2132-1521-4ba4-84cb-7b7d695b7c3d" providerId="ADAL" clId="{00EA0F53-1670-421F-B636-06E38EF9B9FA}" dt="2021-05-24T17:44:36.747" v="46" actId="20577"/>
        <pc:sldMkLst>
          <pc:docMk/>
          <pc:sldMk cId="2419869491" sldId="422"/>
        </pc:sldMkLst>
        <pc:spChg chg="mod">
          <ac:chgData name="Barbara Neil" userId="a89c2132-1521-4ba4-84cb-7b7d695b7c3d" providerId="ADAL" clId="{00EA0F53-1670-421F-B636-06E38EF9B9FA}" dt="2021-05-24T17:44:36.747" v="46" actId="20577"/>
          <ac:spMkLst>
            <pc:docMk/>
            <pc:sldMk cId="2419869491" sldId="422"/>
            <ac:spMk id="19" creationId="{00000000-0000-0000-0000-000000000000}"/>
          </ac:spMkLst>
        </pc:spChg>
      </pc:sldChg>
      <pc:sldChg chg="modSp mod">
        <pc:chgData name="Barbara Neil" userId="a89c2132-1521-4ba4-84cb-7b7d695b7c3d" providerId="ADAL" clId="{00EA0F53-1670-421F-B636-06E38EF9B9FA}" dt="2021-05-24T17:44:50.978" v="54" actId="20577"/>
        <pc:sldMkLst>
          <pc:docMk/>
          <pc:sldMk cId="896654876" sldId="423"/>
        </pc:sldMkLst>
        <pc:spChg chg="mod">
          <ac:chgData name="Barbara Neil" userId="a89c2132-1521-4ba4-84cb-7b7d695b7c3d" providerId="ADAL" clId="{00EA0F53-1670-421F-B636-06E38EF9B9FA}" dt="2021-05-24T17:44:50.978" v="54" actId="20577"/>
          <ac:spMkLst>
            <pc:docMk/>
            <pc:sldMk cId="896654876" sldId="423"/>
            <ac:spMk id="19" creationId="{00000000-0000-0000-0000-000000000000}"/>
          </ac:spMkLst>
        </pc:spChg>
      </pc:sldChg>
      <pc:sldChg chg="modSp mod">
        <pc:chgData name="Barbara Neil" userId="a89c2132-1521-4ba4-84cb-7b7d695b7c3d" providerId="ADAL" clId="{00EA0F53-1670-421F-B636-06E38EF9B9FA}" dt="2021-05-24T17:44:55.963" v="58" actId="20577"/>
        <pc:sldMkLst>
          <pc:docMk/>
          <pc:sldMk cId="2601050743" sldId="424"/>
        </pc:sldMkLst>
        <pc:spChg chg="mod">
          <ac:chgData name="Barbara Neil" userId="a89c2132-1521-4ba4-84cb-7b7d695b7c3d" providerId="ADAL" clId="{00EA0F53-1670-421F-B636-06E38EF9B9FA}" dt="2021-05-24T17:44:55.963" v="58" actId="20577"/>
          <ac:spMkLst>
            <pc:docMk/>
            <pc:sldMk cId="2601050743" sldId="424"/>
            <ac:spMk id="19" creationId="{00000000-0000-0000-0000-000000000000}"/>
          </ac:spMkLst>
        </pc:spChg>
      </pc:sldChg>
      <pc:sldChg chg="modSp mod">
        <pc:chgData name="Barbara Neil" userId="a89c2132-1521-4ba4-84cb-7b7d695b7c3d" providerId="ADAL" clId="{00EA0F53-1670-421F-B636-06E38EF9B9FA}" dt="2021-05-24T17:44:45.624" v="50" actId="20577"/>
        <pc:sldMkLst>
          <pc:docMk/>
          <pc:sldMk cId="292530014" sldId="425"/>
        </pc:sldMkLst>
        <pc:spChg chg="mod">
          <ac:chgData name="Barbara Neil" userId="a89c2132-1521-4ba4-84cb-7b7d695b7c3d" providerId="ADAL" clId="{00EA0F53-1670-421F-B636-06E38EF9B9FA}" dt="2021-05-24T17:44:45.624" v="50" actId="20577"/>
          <ac:spMkLst>
            <pc:docMk/>
            <pc:sldMk cId="292530014" sldId="425"/>
            <ac:spMk id="19" creationId="{00000000-0000-0000-0000-000000000000}"/>
          </ac:spMkLst>
        </pc:spChg>
      </pc:sldChg>
      <pc:sldChg chg="modSp mod">
        <pc:chgData name="Barbara Neil" userId="a89c2132-1521-4ba4-84cb-7b7d695b7c3d" providerId="ADAL" clId="{00EA0F53-1670-421F-B636-06E38EF9B9FA}" dt="2021-05-24T17:45:00.940" v="62" actId="20577"/>
        <pc:sldMkLst>
          <pc:docMk/>
          <pc:sldMk cId="2542271474" sldId="426"/>
        </pc:sldMkLst>
        <pc:spChg chg="mod">
          <ac:chgData name="Barbara Neil" userId="a89c2132-1521-4ba4-84cb-7b7d695b7c3d" providerId="ADAL" clId="{00EA0F53-1670-421F-B636-06E38EF9B9FA}" dt="2021-05-24T17:45:00.940" v="62" actId="20577"/>
          <ac:spMkLst>
            <pc:docMk/>
            <pc:sldMk cId="2542271474" sldId="426"/>
            <ac:spMk id="19" creationId="{00000000-0000-0000-0000-000000000000}"/>
          </ac:spMkLst>
        </pc:spChg>
      </pc:sldChg>
      <pc:sldChg chg="modSp mod">
        <pc:chgData name="Barbara Neil" userId="a89c2132-1521-4ba4-84cb-7b7d695b7c3d" providerId="ADAL" clId="{00EA0F53-1670-421F-B636-06E38EF9B9FA}" dt="2021-05-24T17:45:06.283" v="66" actId="20577"/>
        <pc:sldMkLst>
          <pc:docMk/>
          <pc:sldMk cId="278332338" sldId="427"/>
        </pc:sldMkLst>
        <pc:spChg chg="mod">
          <ac:chgData name="Barbara Neil" userId="a89c2132-1521-4ba4-84cb-7b7d695b7c3d" providerId="ADAL" clId="{00EA0F53-1670-421F-B636-06E38EF9B9FA}" dt="2021-05-24T17:45:06.283" v="66" actId="20577"/>
          <ac:spMkLst>
            <pc:docMk/>
            <pc:sldMk cId="278332338" sldId="427"/>
            <ac:spMk id="19" creationId="{00000000-0000-0000-0000-000000000000}"/>
          </ac:spMkLst>
        </pc:spChg>
      </pc:sldChg>
      <pc:sldChg chg="modSp mod">
        <pc:chgData name="Barbara Neil" userId="a89c2132-1521-4ba4-84cb-7b7d695b7c3d" providerId="ADAL" clId="{00EA0F53-1670-421F-B636-06E38EF9B9FA}" dt="2021-05-24T17:45:11.355" v="70" actId="20577"/>
        <pc:sldMkLst>
          <pc:docMk/>
          <pc:sldMk cId="2840833330" sldId="428"/>
        </pc:sldMkLst>
        <pc:spChg chg="mod">
          <ac:chgData name="Barbara Neil" userId="a89c2132-1521-4ba4-84cb-7b7d695b7c3d" providerId="ADAL" clId="{00EA0F53-1670-421F-B636-06E38EF9B9FA}" dt="2021-05-24T17:45:11.355" v="70" actId="20577"/>
          <ac:spMkLst>
            <pc:docMk/>
            <pc:sldMk cId="2840833330" sldId="428"/>
            <ac:spMk id="19" creationId="{00000000-0000-0000-0000-000000000000}"/>
          </ac:spMkLst>
        </pc:spChg>
      </pc:sldChg>
      <pc:sldChg chg="modSp mod">
        <pc:chgData name="Barbara Neil" userId="a89c2132-1521-4ba4-84cb-7b7d695b7c3d" providerId="ADAL" clId="{00EA0F53-1670-421F-B636-06E38EF9B9FA}" dt="2021-05-24T17:45:43.595" v="100" actId="20577"/>
        <pc:sldMkLst>
          <pc:docMk/>
          <pc:sldMk cId="723113711" sldId="429"/>
        </pc:sldMkLst>
        <pc:spChg chg="mod">
          <ac:chgData name="Barbara Neil" userId="a89c2132-1521-4ba4-84cb-7b7d695b7c3d" providerId="ADAL" clId="{00EA0F53-1670-421F-B636-06E38EF9B9FA}" dt="2021-05-24T17:45:43.595" v="100" actId="20577"/>
          <ac:spMkLst>
            <pc:docMk/>
            <pc:sldMk cId="723113711" sldId="429"/>
            <ac:spMk id="19" creationId="{00000000-0000-0000-0000-000000000000}"/>
          </ac:spMkLst>
        </pc:spChg>
      </pc:sldChg>
      <pc:sldChg chg="modSp mod">
        <pc:chgData name="Barbara Neil" userId="a89c2132-1521-4ba4-84cb-7b7d695b7c3d" providerId="ADAL" clId="{00EA0F53-1670-421F-B636-06E38EF9B9FA}" dt="2021-05-24T17:45:49.163" v="104" actId="20577"/>
        <pc:sldMkLst>
          <pc:docMk/>
          <pc:sldMk cId="3857949297" sldId="430"/>
        </pc:sldMkLst>
        <pc:spChg chg="mod">
          <ac:chgData name="Barbara Neil" userId="a89c2132-1521-4ba4-84cb-7b7d695b7c3d" providerId="ADAL" clId="{00EA0F53-1670-421F-B636-06E38EF9B9FA}" dt="2021-05-24T17:45:49.163" v="104" actId="20577"/>
          <ac:spMkLst>
            <pc:docMk/>
            <pc:sldMk cId="3857949297" sldId="430"/>
            <ac:spMk id="19" creationId="{00000000-0000-0000-0000-000000000000}"/>
          </ac:spMkLst>
        </pc:spChg>
      </pc:sldChg>
      <pc:sldChg chg="delSp modSp mod delAnim">
        <pc:chgData name="Barbara Neil" userId="a89c2132-1521-4ba4-84cb-7b7d695b7c3d" providerId="ADAL" clId="{00EA0F53-1670-421F-B636-06E38EF9B9FA}" dt="2021-05-24T17:49:02.002" v="110" actId="478"/>
        <pc:sldMkLst>
          <pc:docMk/>
          <pc:sldMk cId="1110601732" sldId="439"/>
        </pc:sldMkLst>
        <pc:spChg chg="mod">
          <ac:chgData name="Barbara Neil" userId="a89c2132-1521-4ba4-84cb-7b7d695b7c3d" providerId="ADAL" clId="{00EA0F53-1670-421F-B636-06E38EF9B9FA}" dt="2021-05-24T17:46:05.356" v="109"/>
          <ac:spMkLst>
            <pc:docMk/>
            <pc:sldMk cId="1110601732" sldId="439"/>
            <ac:spMk id="18" creationId="{00000000-0000-0000-0000-000000000000}"/>
          </ac:spMkLst>
        </pc:spChg>
        <pc:picChg chg="del">
          <ac:chgData name="Barbara Neil" userId="a89c2132-1521-4ba4-84cb-7b7d695b7c3d" providerId="ADAL" clId="{00EA0F53-1670-421F-B636-06E38EF9B9FA}" dt="2021-05-24T17:49:02.002" v="110" actId="478"/>
          <ac:picMkLst>
            <pc:docMk/>
            <pc:sldMk cId="1110601732" sldId="439"/>
            <ac:picMk id="2" creationId="{CBA0632F-07DB-43D4-B19A-052FECD56D28}"/>
          </ac:picMkLst>
        </pc:picChg>
      </pc:sldChg>
      <pc:sldChg chg="delSp modSp mod">
        <pc:chgData name="Barbara Neil" userId="a89c2132-1521-4ba4-84cb-7b7d695b7c3d" providerId="ADAL" clId="{00EA0F53-1670-421F-B636-06E38EF9B9FA}" dt="2021-05-24T17:43:59.582" v="21"/>
        <pc:sldMkLst>
          <pc:docMk/>
          <pc:sldMk cId="635007543" sldId="440"/>
        </pc:sldMkLst>
        <pc:spChg chg="del mod">
          <ac:chgData name="Barbara Neil" userId="a89c2132-1521-4ba4-84cb-7b7d695b7c3d" providerId="ADAL" clId="{00EA0F53-1670-421F-B636-06E38EF9B9FA}" dt="2021-05-24T17:43:59.582" v="21"/>
          <ac:spMkLst>
            <pc:docMk/>
            <pc:sldMk cId="635007543" sldId="440"/>
            <ac:spMk id="7" creationId="{00000000-0000-0000-0000-000000000000}"/>
          </ac:spMkLst>
        </pc:spChg>
        <pc:spChg chg="mod">
          <ac:chgData name="Barbara Neil" userId="a89c2132-1521-4ba4-84cb-7b7d695b7c3d" providerId="ADAL" clId="{00EA0F53-1670-421F-B636-06E38EF9B9FA}" dt="2021-05-24T17:43:48.909" v="0"/>
          <ac:spMkLst>
            <pc:docMk/>
            <pc:sldMk cId="635007543" sldId="440"/>
            <ac:spMk id="12" creationId="{CD7D1278-237D-4433-974A-94386B8FCFEB}"/>
          </ac:spMkLst>
        </pc:spChg>
      </pc:sldChg>
      <pc:sldChg chg="del">
        <pc:chgData name="Barbara Neil" userId="a89c2132-1521-4ba4-84cb-7b7d695b7c3d" providerId="ADAL" clId="{00EA0F53-1670-421F-B636-06E38EF9B9FA}" dt="2021-05-24T17:44:01.591" v="22" actId="2696"/>
        <pc:sldMkLst>
          <pc:docMk/>
          <pc:sldMk cId="4254987263" sldId="44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0-04-23T10:58:57.693" idx="1">
    <p:pos x="10" y="10"/>
    <p:text>Why is this here? Reword..?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Date Placeholder 10">
            <a:extLst>
              <a:ext uri="{FF2B5EF4-FFF2-40B4-BE49-F238E27FC236}">
                <a16:creationId xmlns:a16="http://schemas.microsoft.com/office/drawing/2014/main" id="{9F76F153-5B5E-4DC7-963B-AB302C4F6077}"/>
              </a:ext>
            </a:extLst>
          </p:cNvPr>
          <p:cNvSpPr>
            <a:spLocks noGrp="1"/>
          </p:cNvSpPr>
          <p:nvPr>
            <p:ph type="dt" sz="half" idx="10"/>
          </p:nvPr>
        </p:nvSpPr>
        <p:spPr/>
        <p:txBody>
          <a:bodyPr/>
          <a:lstStyle/>
          <a:p>
            <a:fld id="{BFA57E72-3E02-4FF3-92B1-961179425A59}" type="datetimeFigureOut">
              <a:rPr lang="en-US" smtClean="0"/>
              <a:t>5/24/2021</a:t>
            </a:fld>
            <a:endParaRPr lang="en-US"/>
          </a:p>
        </p:txBody>
      </p:sp>
      <p:sp>
        <p:nvSpPr>
          <p:cNvPr id="12" name="Footer Placeholder 11">
            <a:extLst>
              <a:ext uri="{FF2B5EF4-FFF2-40B4-BE49-F238E27FC236}">
                <a16:creationId xmlns:a16="http://schemas.microsoft.com/office/drawing/2014/main" id="{0DBA0C06-0E47-4578-AC98-EEC829A1A2A9}"/>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8A37AD70-2BE6-47D3-83FE-94A5A2E2FD3B}"/>
              </a:ext>
            </a:extLst>
          </p:cNvPr>
          <p:cNvSpPr>
            <a:spLocks noGrp="1"/>
          </p:cNvSpPr>
          <p:nvPr>
            <p:ph type="sldNum" sz="quarter" idx="12"/>
          </p:nvPr>
        </p:nvSpPr>
        <p:spPr/>
        <p:txBody>
          <a:bodyPr/>
          <a:lstStyle/>
          <a:p>
            <a:fld id="{A4C2F6EA-B65C-4ADE-AEE1-8C413C9EF905}" type="slidenum">
              <a:rPr lang="en-US" smtClean="0"/>
              <a:t>‹#›</a:t>
            </a:fld>
            <a:endParaRPr lang="en-US"/>
          </a:p>
        </p:txBody>
      </p:sp>
    </p:spTree>
    <p:extLst>
      <p:ext uri="{BB962C8B-B14F-4D97-AF65-F5344CB8AC3E}">
        <p14:creationId xmlns:p14="http://schemas.microsoft.com/office/powerpoint/2010/main" val="404648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A57E72-3E02-4FF3-92B1-961179425A59}"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2F6EA-B65C-4ADE-AEE1-8C413C9EF905}" type="slidenum">
              <a:rPr lang="en-US" smtClean="0"/>
              <a:t>‹#›</a:t>
            </a:fld>
            <a:endParaRPr lang="en-US"/>
          </a:p>
        </p:txBody>
      </p:sp>
    </p:spTree>
    <p:extLst>
      <p:ext uri="{BB962C8B-B14F-4D97-AF65-F5344CB8AC3E}">
        <p14:creationId xmlns:p14="http://schemas.microsoft.com/office/powerpoint/2010/main" val="157006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A57E72-3E02-4FF3-92B1-961179425A59}"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2F6EA-B65C-4ADE-AEE1-8C413C9EF905}" type="slidenum">
              <a:rPr lang="en-US" smtClean="0"/>
              <a:t>‹#›</a:t>
            </a:fld>
            <a:endParaRPr lang="en-US"/>
          </a:p>
        </p:txBody>
      </p:sp>
    </p:spTree>
    <p:extLst>
      <p:ext uri="{BB962C8B-B14F-4D97-AF65-F5344CB8AC3E}">
        <p14:creationId xmlns:p14="http://schemas.microsoft.com/office/powerpoint/2010/main" val="3756150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57E72-3E02-4FF3-92B1-961179425A59}"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2F6EA-B65C-4ADE-AEE1-8C413C9EF905}" type="slidenum">
              <a:rPr lang="en-US" smtClean="0"/>
              <a:t>‹#›</a:t>
            </a:fld>
            <a:endParaRPr lang="en-US"/>
          </a:p>
        </p:txBody>
      </p:sp>
    </p:spTree>
    <p:extLst>
      <p:ext uri="{BB962C8B-B14F-4D97-AF65-F5344CB8AC3E}">
        <p14:creationId xmlns:p14="http://schemas.microsoft.com/office/powerpoint/2010/main" val="2797368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57E72-3E02-4FF3-92B1-961179425A59}"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2F6EA-B65C-4ADE-AEE1-8C413C9EF905}" type="slidenum">
              <a:rPr lang="en-US" smtClean="0"/>
              <a:t>‹#›</a:t>
            </a:fld>
            <a:endParaRPr lang="en-US"/>
          </a:p>
        </p:txBody>
      </p:sp>
    </p:spTree>
    <p:extLst>
      <p:ext uri="{BB962C8B-B14F-4D97-AF65-F5344CB8AC3E}">
        <p14:creationId xmlns:p14="http://schemas.microsoft.com/office/powerpoint/2010/main" val="116447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2F6EA-B65C-4ADE-AEE1-8C413C9EF905}" type="slidenum">
              <a:rPr lang="en-US" smtClean="0"/>
              <a:t>‹#›</a:t>
            </a:fld>
            <a:endParaRPr lang="en-US"/>
          </a:p>
        </p:txBody>
      </p:sp>
      <p:sp>
        <p:nvSpPr>
          <p:cNvPr id="7" name="Date Placeholder 6">
            <a:extLst>
              <a:ext uri="{FF2B5EF4-FFF2-40B4-BE49-F238E27FC236}">
                <a16:creationId xmlns:a16="http://schemas.microsoft.com/office/drawing/2014/main" id="{40087768-45DC-4401-B230-8782426CCB9D}"/>
              </a:ext>
            </a:extLst>
          </p:cNvPr>
          <p:cNvSpPr>
            <a:spLocks noGrp="1"/>
          </p:cNvSpPr>
          <p:nvPr>
            <p:ph type="dt" sz="half" idx="10"/>
          </p:nvPr>
        </p:nvSpPr>
        <p:spPr>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0" b="1" err="1">
                <a:solidFill>
                  <a:srgbClr val="FFFFFF"/>
                </a:solidFill>
                <a:latin typeface="Bauhaus 93" panose="04030905020B02020C02" pitchFamily="82" charset="0"/>
              </a:rPr>
              <a:t>g</a:t>
            </a:r>
            <a:r>
              <a:rPr lang="en-US" sz="5200" b="1" err="1">
                <a:solidFill>
                  <a:srgbClr val="FFFFFF"/>
                </a:solidFill>
                <a:latin typeface="Aharoni" panose="02010803020104030203" pitchFamily="2" charset="-79"/>
                <a:cs typeface="Aharoni" panose="02010803020104030203" pitchFamily="2" charset="-79"/>
              </a:rPr>
              <a:t>n</a:t>
            </a:r>
            <a:r>
              <a:rPr lang="en-US" sz="5000" b="1" err="1">
                <a:solidFill>
                  <a:srgbClr val="5B9BD5"/>
                </a:solidFill>
                <a:latin typeface="Bauhaus 93" panose="04030905020B02020C02" pitchFamily="82" charset="0"/>
              </a:rPr>
              <a:t>academy</a:t>
            </a:r>
            <a:endParaRPr lang="en-US" sz="5000" b="1">
              <a:solidFill>
                <a:srgbClr val="5B9BD5"/>
              </a:solidFill>
              <a:latin typeface="Bauhaus 93" panose="04030905020B02020C02" pitchFamily="82" charset="0"/>
            </a:endParaRPr>
          </a:p>
        </p:txBody>
      </p:sp>
    </p:spTree>
    <p:extLst>
      <p:ext uri="{BB962C8B-B14F-4D97-AF65-F5344CB8AC3E}">
        <p14:creationId xmlns:p14="http://schemas.microsoft.com/office/powerpoint/2010/main" val="273616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A57E72-3E02-4FF3-92B1-961179425A59}"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2F6EA-B65C-4ADE-AEE1-8C413C9EF905}" type="slidenum">
              <a:rPr lang="en-US" smtClean="0"/>
              <a:t>‹#›</a:t>
            </a:fld>
            <a:endParaRPr lang="en-US"/>
          </a:p>
        </p:txBody>
      </p:sp>
    </p:spTree>
    <p:extLst>
      <p:ext uri="{BB962C8B-B14F-4D97-AF65-F5344CB8AC3E}">
        <p14:creationId xmlns:p14="http://schemas.microsoft.com/office/powerpoint/2010/main" val="404648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57E72-3E02-4FF3-92B1-961179425A59}"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2F6EA-B65C-4ADE-AEE1-8C413C9EF905}" type="slidenum">
              <a:rPr lang="en-US" smtClean="0"/>
              <a:t>‹#›</a:t>
            </a:fld>
            <a:endParaRPr lang="en-US"/>
          </a:p>
        </p:txBody>
      </p:sp>
    </p:spTree>
    <p:extLst>
      <p:ext uri="{BB962C8B-B14F-4D97-AF65-F5344CB8AC3E}">
        <p14:creationId xmlns:p14="http://schemas.microsoft.com/office/powerpoint/2010/main" val="273616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A57E72-3E02-4FF3-92B1-961179425A59}"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2F6EA-B65C-4ADE-AEE1-8C413C9EF905}" type="slidenum">
              <a:rPr lang="en-US" smtClean="0"/>
              <a:t>‹#›</a:t>
            </a:fld>
            <a:endParaRPr lang="en-US"/>
          </a:p>
        </p:txBody>
      </p:sp>
    </p:spTree>
    <p:extLst>
      <p:ext uri="{BB962C8B-B14F-4D97-AF65-F5344CB8AC3E}">
        <p14:creationId xmlns:p14="http://schemas.microsoft.com/office/powerpoint/2010/main" val="110623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A57E72-3E02-4FF3-92B1-961179425A59}"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2F6EA-B65C-4ADE-AEE1-8C413C9EF905}" type="slidenum">
              <a:rPr lang="en-US" smtClean="0"/>
              <a:t>‹#›</a:t>
            </a:fld>
            <a:endParaRPr lang="en-US"/>
          </a:p>
        </p:txBody>
      </p:sp>
    </p:spTree>
    <p:extLst>
      <p:ext uri="{BB962C8B-B14F-4D97-AF65-F5344CB8AC3E}">
        <p14:creationId xmlns:p14="http://schemas.microsoft.com/office/powerpoint/2010/main" val="306668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A57E72-3E02-4FF3-92B1-961179425A59}" type="datetimeFigureOut">
              <a:rPr lang="en-US" smtClean="0"/>
              <a:t>5/24/2021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2F6EA-B65C-4ADE-AEE1-8C413C9EF905}" type="slidenum">
              <a:rPr lang="en-US" smtClean="0"/>
              <a:t>‹#›</a:t>
            </a:fld>
            <a:endParaRPr lang="en-US"/>
          </a:p>
        </p:txBody>
      </p:sp>
    </p:spTree>
    <p:extLst>
      <p:ext uri="{BB962C8B-B14F-4D97-AF65-F5344CB8AC3E}">
        <p14:creationId xmlns:p14="http://schemas.microsoft.com/office/powerpoint/2010/main" val="126490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A57E72-3E02-4FF3-92B1-961179425A59}" type="datetimeFigureOut">
              <a:rPr lang="en-US" smtClean="0"/>
              <a:t>5/24/2021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2F6EA-B65C-4ADE-AEE1-8C413C9EF905}" type="slidenum">
              <a:rPr lang="en-US" smtClean="0"/>
              <a:t>‹#›</a:t>
            </a:fld>
            <a:endParaRPr lang="en-US"/>
          </a:p>
        </p:txBody>
      </p:sp>
    </p:spTree>
    <p:extLst>
      <p:ext uri="{BB962C8B-B14F-4D97-AF65-F5344CB8AC3E}">
        <p14:creationId xmlns:p14="http://schemas.microsoft.com/office/powerpoint/2010/main" val="397510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57E72-3E02-4FF3-92B1-961179425A59}" type="datetimeFigureOut">
              <a:rPr lang="en-US" smtClean="0"/>
              <a:t>5/24/2021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2F6EA-B65C-4ADE-AEE1-8C413C9EF905}" type="slidenum">
              <a:rPr lang="en-US" smtClean="0"/>
              <a:t>‹#›</a:t>
            </a:fld>
            <a:endParaRPr lang="en-US"/>
          </a:p>
        </p:txBody>
      </p:sp>
    </p:spTree>
    <p:extLst>
      <p:ext uri="{BB962C8B-B14F-4D97-AF65-F5344CB8AC3E}">
        <p14:creationId xmlns:p14="http://schemas.microsoft.com/office/powerpoint/2010/main" val="2429569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57E72-3E02-4FF3-92B1-961179425A59}" type="datetimeFigureOut">
              <a:rPr lang="en-US" smtClean="0"/>
              <a:t>5/24/2021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2F6EA-B65C-4ADE-AEE1-8C413C9EF905}" type="slidenum">
              <a:rPr lang="en-US" smtClean="0"/>
              <a:t>‹#›</a:t>
            </a:fld>
            <a:endParaRPr lang="en-US"/>
          </a:p>
        </p:txBody>
      </p:sp>
    </p:spTree>
    <p:extLst>
      <p:ext uri="{BB962C8B-B14F-4D97-AF65-F5344CB8AC3E}">
        <p14:creationId xmlns:p14="http://schemas.microsoft.com/office/powerpoint/2010/main" val="340773166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youtube.com/watch?v=u6XAPnuFjJ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02968"/>
            <a:ext cx="12192000" cy="1150244"/>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35" r="6278"/>
          <a:stretch/>
        </p:blipFill>
        <p:spPr>
          <a:xfrm>
            <a:off x="7134726" y="5751094"/>
            <a:ext cx="4644189" cy="1106906"/>
          </a:xfrm>
          <a:prstGeom prst="rect">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3018" r="12476"/>
          <a:stretch/>
        </p:blipFill>
        <p:spPr>
          <a:xfrm>
            <a:off x="0" y="0"/>
            <a:ext cx="6373504" cy="6858000"/>
          </a:xfrm>
          <a:prstGeom prst="rect">
            <a:avLst/>
          </a:prstGeom>
        </p:spPr>
      </p:pic>
      <p:pic>
        <p:nvPicPr>
          <p:cNvPr id="5" name="Picture 7" descr="A close up of a sign&#10;&#10;Description generated with high confidence">
            <a:extLst>
              <a:ext uri="{FF2B5EF4-FFF2-40B4-BE49-F238E27FC236}">
                <a16:creationId xmlns:a16="http://schemas.microsoft.com/office/drawing/2014/main" id="{3D6C37A8-7E0D-4327-9B3D-4AA97AE46723}"/>
              </a:ext>
            </a:extLst>
          </p:cNvPr>
          <p:cNvPicPr>
            <a:picLocks noChangeAspect="1"/>
          </p:cNvPicPr>
          <p:nvPr/>
        </p:nvPicPr>
        <p:blipFill>
          <a:blip r:embed="rId4"/>
          <a:stretch>
            <a:fillRect/>
          </a:stretch>
        </p:blipFill>
        <p:spPr>
          <a:xfrm>
            <a:off x="7470476" y="1091723"/>
            <a:ext cx="3390180" cy="735156"/>
          </a:xfrm>
          <a:prstGeom prst="rect">
            <a:avLst/>
          </a:prstGeom>
        </p:spPr>
      </p:pic>
      <p:sp>
        <p:nvSpPr>
          <p:cNvPr id="12" name="TextBox 1">
            <a:extLst>
              <a:ext uri="{FF2B5EF4-FFF2-40B4-BE49-F238E27FC236}">
                <a16:creationId xmlns:a16="http://schemas.microsoft.com/office/drawing/2014/main" id="{CD7D1278-237D-4433-974A-94386B8FCFEB}"/>
              </a:ext>
            </a:extLst>
          </p:cNvPr>
          <p:cNvSpPr txBox="1"/>
          <p:nvPr/>
        </p:nvSpPr>
        <p:spPr>
          <a:xfrm>
            <a:off x="6373504" y="1984215"/>
            <a:ext cx="5818496" cy="156966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rgbClr val="0C5C73"/>
                </a:solidFill>
                <a:latin typeface="Verdana"/>
                <a:ea typeface="Verdana"/>
                <a:cs typeface="Verdana"/>
              </a:rPr>
              <a:t>Real Accountability</a:t>
            </a:r>
            <a:endParaRPr lang="en-US" sz="4800" dirty="0"/>
          </a:p>
        </p:txBody>
      </p:sp>
    </p:spTree>
    <p:extLst>
      <p:ext uri="{BB962C8B-B14F-4D97-AF65-F5344CB8AC3E}">
        <p14:creationId xmlns:p14="http://schemas.microsoft.com/office/powerpoint/2010/main" val="635007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677039" cy="621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Define</a:t>
            </a:r>
            <a:endParaRPr lang="en-US" sz="3200" dirty="0">
              <a:ea typeface="+mj-lt"/>
              <a:cs typeface="+mj-lt"/>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5" y="2029719"/>
            <a:ext cx="11376995" cy="3693319"/>
          </a:xfrm>
          <a:prstGeom prst="rect">
            <a:avLst/>
          </a:prstGeom>
          <a:noFill/>
        </p:spPr>
        <p:txBody>
          <a:bodyPr wrap="square" rtlCol="0">
            <a:spAutoFit/>
          </a:bodyPr>
          <a:lstStyle/>
          <a:p>
            <a:pPr marL="457200" indent="-457200">
              <a:buClr>
                <a:srgbClr val="0C5C73"/>
              </a:buClr>
              <a:buFont typeface="Arial" panose="020B0604020202020204" pitchFamily="34" charset="0"/>
              <a:buChar char="•"/>
            </a:pPr>
            <a:r>
              <a:rPr lang="en-US" sz="2600"/>
              <a:t>Opportunity to solve problems in weekly meeting.</a:t>
            </a:r>
          </a:p>
          <a:p>
            <a:pPr>
              <a:buClr>
                <a:srgbClr val="0C5C73"/>
              </a:buClr>
            </a:pPr>
            <a:endParaRPr lang="en-US" sz="2600"/>
          </a:p>
          <a:p>
            <a:pPr marL="457200" indent="-457200">
              <a:buClr>
                <a:srgbClr val="0C5C73"/>
              </a:buClr>
              <a:buFont typeface="Arial" panose="020B0604020202020204" pitchFamily="34" charset="0"/>
              <a:buChar char="•"/>
            </a:pPr>
            <a:r>
              <a:rPr lang="en-US" sz="2600"/>
              <a:t>Ability to be coachable and coach others.</a:t>
            </a:r>
          </a:p>
          <a:p>
            <a:pPr>
              <a:buClr>
                <a:srgbClr val="0C5C73"/>
              </a:buClr>
            </a:pPr>
            <a:endParaRPr lang="en-US" sz="2600"/>
          </a:p>
          <a:p>
            <a:pPr marL="457200" indent="-457200">
              <a:buClr>
                <a:srgbClr val="0C5C73"/>
              </a:buClr>
              <a:buFont typeface="Arial" panose="020B0604020202020204" pitchFamily="34" charset="0"/>
              <a:buChar char="•"/>
            </a:pPr>
            <a:r>
              <a:rPr lang="en-US" sz="2600"/>
              <a:t>Employees moving beyond their previously thought limits.  </a:t>
            </a:r>
          </a:p>
          <a:p>
            <a:pPr>
              <a:buClr>
                <a:srgbClr val="0C5C73"/>
              </a:buClr>
            </a:pPr>
            <a:r>
              <a:rPr lang="en-US" sz="2600"/>
              <a:t> </a:t>
            </a:r>
          </a:p>
          <a:p>
            <a:pPr marL="457200" indent="-457200">
              <a:buClr>
                <a:srgbClr val="0C5C73"/>
              </a:buClr>
              <a:buFont typeface="Arial" panose="020B0604020202020204" pitchFamily="34" charset="0"/>
              <a:buChar char="•"/>
            </a:pPr>
            <a:r>
              <a:rPr lang="en-US" sz="2600"/>
              <a:t>Mutual Accountability in support of other team members.</a:t>
            </a:r>
          </a:p>
          <a:p>
            <a:pPr>
              <a:buClr>
                <a:srgbClr val="0C5C73"/>
              </a:buClr>
            </a:pPr>
            <a:endParaRPr lang="en-US" sz="2600"/>
          </a:p>
          <a:p>
            <a:pPr marL="457200" indent="-457200">
              <a:buClr>
                <a:srgbClr val="0C5C73"/>
              </a:buClr>
              <a:buFont typeface="Arial" panose="020B0604020202020204" pitchFamily="34" charset="0"/>
              <a:buChar char="•"/>
            </a:pPr>
            <a:r>
              <a:rPr lang="en-US" sz="2600"/>
              <a:t>Career development through review process. </a:t>
            </a:r>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mn-lt"/>
              </a:rPr>
              <a:t>Mastery </a:t>
            </a:r>
          </a:p>
        </p:txBody>
      </p:sp>
      <p:pic>
        <p:nvPicPr>
          <p:cNvPr id="8" name="Picture 8" descr="A picture containing dark, photo, sitting, man&#10;&#10;Description generated with very high confidence">
            <a:extLst>
              <a:ext uri="{FF2B5EF4-FFF2-40B4-BE49-F238E27FC236}">
                <a16:creationId xmlns:a16="http://schemas.microsoft.com/office/drawing/2014/main" id="{13A35F30-83DB-4C1D-AD47-36EC7D23E61A}"/>
              </a:ext>
            </a:extLst>
          </p:cNvPr>
          <p:cNvPicPr>
            <a:picLocks noChangeAspect="1"/>
          </p:cNvPicPr>
          <p:nvPr/>
        </p:nvPicPr>
        <p:blipFill>
          <a:blip r:embed="rId4"/>
          <a:stretch>
            <a:fillRect/>
          </a:stretch>
        </p:blipFill>
        <p:spPr>
          <a:xfrm>
            <a:off x="9037608" y="786692"/>
            <a:ext cx="2743200" cy="3099259"/>
          </a:xfrm>
          <a:prstGeom prst="rect">
            <a:avLst/>
          </a:prstGeom>
        </p:spPr>
      </p:pic>
    </p:spTree>
    <p:extLst>
      <p:ext uri="{BB962C8B-B14F-4D97-AF65-F5344CB8AC3E}">
        <p14:creationId xmlns:p14="http://schemas.microsoft.com/office/powerpoint/2010/main" val="3680906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Define</a:t>
            </a:r>
            <a:endParaRPr lang="en-US" sz="3200" b="1" dirty="0">
              <a:solidFill>
                <a:srgbClr val="0C5C73"/>
              </a:solidFill>
              <a:latin typeface="Verdana"/>
              <a:ea typeface="Verdana" panose="020B0604030504040204" pitchFamily="34" charset="0"/>
              <a:cs typeface="Verdana"/>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5" y="2029719"/>
            <a:ext cx="11376995" cy="3293209"/>
          </a:xfrm>
          <a:prstGeom prst="rect">
            <a:avLst/>
          </a:prstGeom>
          <a:noFill/>
        </p:spPr>
        <p:txBody>
          <a:bodyPr wrap="square" rtlCol="0">
            <a:spAutoFit/>
          </a:bodyPr>
          <a:lstStyle/>
          <a:p>
            <a:pPr marL="457200" indent="-457200">
              <a:buClr>
                <a:srgbClr val="0C5C73"/>
              </a:buClr>
              <a:buFont typeface="Arial" panose="020B0604020202020204" pitchFamily="34" charset="0"/>
              <a:buChar char="•"/>
            </a:pPr>
            <a:r>
              <a:rPr lang="en-US" sz="2600"/>
              <a:t>Work independently and with peers in teams. </a:t>
            </a:r>
          </a:p>
          <a:p>
            <a:pPr>
              <a:buClr>
                <a:srgbClr val="0C5C73"/>
              </a:buClr>
            </a:pPr>
            <a:endParaRPr lang="en-US" sz="2600"/>
          </a:p>
          <a:p>
            <a:pPr marL="457200" indent="-457200">
              <a:buClr>
                <a:srgbClr val="0C5C73"/>
              </a:buClr>
              <a:buFont typeface="Arial" panose="020B0604020202020204" pitchFamily="34" charset="0"/>
              <a:buChar char="•"/>
            </a:pPr>
            <a:r>
              <a:rPr lang="en-US" sz="2600"/>
              <a:t>Solve problems independently and collectively. </a:t>
            </a:r>
          </a:p>
          <a:p>
            <a:pPr>
              <a:buClr>
                <a:srgbClr val="0C5C73"/>
              </a:buClr>
            </a:pPr>
            <a:r>
              <a:rPr lang="en-US" sz="2600"/>
              <a:t> </a:t>
            </a:r>
          </a:p>
          <a:p>
            <a:pPr marL="457200" indent="-457200">
              <a:buClr>
                <a:srgbClr val="0C5C73"/>
              </a:buClr>
              <a:buFont typeface="Arial" panose="020B0604020202020204" pitchFamily="34" charset="0"/>
              <a:buChar char="•"/>
            </a:pPr>
            <a:r>
              <a:rPr lang="en-US" sz="2600"/>
              <a:t>Put together and give their own reports. </a:t>
            </a:r>
          </a:p>
          <a:p>
            <a:pPr>
              <a:buClr>
                <a:srgbClr val="0C5C73"/>
              </a:buClr>
            </a:pPr>
            <a:endParaRPr lang="en-US" sz="2600"/>
          </a:p>
          <a:p>
            <a:pPr marL="457200" indent="-457200">
              <a:buClr>
                <a:srgbClr val="0C5C73"/>
              </a:buClr>
              <a:buFont typeface="Arial" panose="020B0604020202020204" pitchFamily="34" charset="0"/>
              <a:buChar char="•"/>
            </a:pPr>
            <a:r>
              <a:rPr lang="en-US" sz="2600"/>
              <a:t>Build their own annual department plans with budgets to drive their                        annual reviews. </a:t>
            </a:r>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mn-lt"/>
              </a:rPr>
              <a:t>Autonomy of Employees</a:t>
            </a:r>
          </a:p>
        </p:txBody>
      </p:sp>
    </p:spTree>
    <p:extLst>
      <p:ext uri="{BB962C8B-B14F-4D97-AF65-F5344CB8AC3E}">
        <p14:creationId xmlns:p14="http://schemas.microsoft.com/office/powerpoint/2010/main" val="3044946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815005" y="731800"/>
            <a:ext cx="11376995" cy="5495770"/>
          </a:xfrm>
          <a:prstGeom prst="rect">
            <a:avLst/>
          </a:prstGeom>
        </p:spPr>
      </p:pic>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Define </a:t>
            </a:r>
            <a:endParaRPr lang="en-US" sz="3200" b="1" dirty="0">
              <a:solidFill>
                <a:srgbClr val="0C5C73"/>
              </a:solidFill>
              <a:latin typeface="Verdana"/>
              <a:ea typeface="Verdana" panose="020B0604030504040204" pitchFamily="34" charset="0"/>
              <a:cs typeface="Verdana"/>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5" y="2029719"/>
            <a:ext cx="11376995" cy="2893100"/>
          </a:xfrm>
          <a:prstGeom prst="rect">
            <a:avLst/>
          </a:prstGeom>
          <a:noFill/>
        </p:spPr>
        <p:txBody>
          <a:bodyPr wrap="square" rtlCol="0">
            <a:spAutoFit/>
          </a:bodyPr>
          <a:lstStyle/>
          <a:p>
            <a:pPr marL="457200" indent="-457200">
              <a:buClr>
                <a:srgbClr val="0C5C73"/>
              </a:buClr>
              <a:buFont typeface="Arial" panose="020B0604020202020204" pitchFamily="34" charset="0"/>
              <a:buChar char="•"/>
            </a:pPr>
            <a:r>
              <a:rPr lang="en-US" sz="2600"/>
              <a:t>Acknowledge what's working.</a:t>
            </a:r>
          </a:p>
          <a:p>
            <a:pPr marL="457200" indent="-457200">
              <a:buClr>
                <a:srgbClr val="0C5C73"/>
              </a:buClr>
              <a:buFont typeface="Arial" panose="020B0604020202020204" pitchFamily="34" charset="0"/>
              <a:buChar char="•"/>
            </a:pPr>
            <a:endParaRPr lang="en-US" sz="2600"/>
          </a:p>
          <a:p>
            <a:pPr marL="457200" indent="-457200">
              <a:buClr>
                <a:srgbClr val="0C5C73"/>
              </a:buClr>
              <a:buFont typeface="Arial" panose="020B0604020202020204" pitchFamily="34" charset="0"/>
              <a:buChar char="•"/>
            </a:pPr>
            <a:r>
              <a:rPr lang="en-US" sz="2600"/>
              <a:t>Celebrate accomplishments.</a:t>
            </a:r>
          </a:p>
          <a:p>
            <a:pPr marL="457200" indent="-457200">
              <a:buClr>
                <a:srgbClr val="0C5C73"/>
              </a:buClr>
              <a:buFont typeface="Arial" panose="020B0604020202020204" pitchFamily="34" charset="0"/>
              <a:buChar char="•"/>
            </a:pPr>
            <a:endParaRPr lang="en-US" sz="2600"/>
          </a:p>
          <a:p>
            <a:pPr marL="457200" indent="-457200">
              <a:buClr>
                <a:srgbClr val="0C5C73"/>
              </a:buClr>
              <a:buFont typeface="Arial" panose="020B0604020202020204" pitchFamily="34" charset="0"/>
              <a:buChar char="•"/>
            </a:pPr>
            <a:r>
              <a:rPr lang="en-US" sz="2600"/>
              <a:t>Plan and commit to future actions.</a:t>
            </a:r>
          </a:p>
          <a:p>
            <a:pPr>
              <a:buClr>
                <a:srgbClr val="0C5C73"/>
              </a:buClr>
            </a:pPr>
            <a:endParaRPr lang="en-US" sz="2600"/>
          </a:p>
          <a:p>
            <a:pPr marL="457200" indent="-457200">
              <a:buClr>
                <a:srgbClr val="0C5C73"/>
              </a:buClr>
              <a:buFont typeface="Arial" panose="020B0604020202020204" pitchFamily="34" charset="0"/>
              <a:buChar char="•"/>
            </a:pPr>
            <a:r>
              <a:rPr lang="en-US" sz="2600"/>
              <a:t>Solve problems as a team </a:t>
            </a:r>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mn-lt"/>
              </a:rPr>
              <a:t>Purpose</a:t>
            </a:r>
          </a:p>
        </p:txBody>
      </p:sp>
      <p:pic>
        <p:nvPicPr>
          <p:cNvPr id="3" name="Picture 3">
            <a:extLst>
              <a:ext uri="{FF2B5EF4-FFF2-40B4-BE49-F238E27FC236}">
                <a16:creationId xmlns:a16="http://schemas.microsoft.com/office/drawing/2014/main" id="{B932646C-9511-4D8A-AAE9-436BDDFF1C3D}"/>
              </a:ext>
            </a:extLst>
          </p:cNvPr>
          <p:cNvPicPr>
            <a:picLocks noChangeAspect="1"/>
          </p:cNvPicPr>
          <p:nvPr/>
        </p:nvPicPr>
        <p:blipFill>
          <a:blip r:embed="rId6"/>
          <a:stretch>
            <a:fillRect/>
          </a:stretch>
        </p:blipFill>
        <p:spPr>
          <a:xfrm>
            <a:off x="818522" y="6253703"/>
            <a:ext cx="2733675" cy="619125"/>
          </a:xfrm>
          <a:prstGeom prst="rect">
            <a:avLst/>
          </a:prstGeom>
        </p:spPr>
      </p:pic>
    </p:spTree>
    <p:extLst>
      <p:ext uri="{BB962C8B-B14F-4D97-AF65-F5344CB8AC3E}">
        <p14:creationId xmlns:p14="http://schemas.microsoft.com/office/powerpoint/2010/main" val="2419869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547643" cy="621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Define </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4" y="1821900"/>
            <a:ext cx="11376995" cy="4062651"/>
          </a:xfrm>
          <a:prstGeom prst="rect">
            <a:avLst/>
          </a:prstGeom>
          <a:noFill/>
        </p:spPr>
        <p:txBody>
          <a:bodyPr wrap="square" rtlCol="0" anchor="t">
            <a:spAutoFit/>
          </a:bodyPr>
          <a:lstStyle/>
          <a:p>
            <a:pPr marL="457200" indent="-457200">
              <a:buClr>
                <a:srgbClr val="0C5C73"/>
              </a:buClr>
              <a:buFont typeface="Arial" panose="020B0604020202020204" pitchFamily="34" charset="0"/>
              <a:buChar char="•"/>
            </a:pPr>
            <a:r>
              <a:rPr lang="en-US" sz="2600"/>
              <a:t>This is where all the previous work comes </a:t>
            </a:r>
            <a:r>
              <a:rPr lang="en-US" sz="3200" b="1">
                <a:solidFill>
                  <a:srgbClr val="0C5C73"/>
                </a:solidFill>
              </a:rPr>
              <a:t>TOGETHER</a:t>
            </a:r>
            <a:r>
              <a:rPr lang="en-US" sz="3200">
                <a:solidFill>
                  <a:srgbClr val="0C5C73"/>
                </a:solidFill>
              </a:rPr>
              <a:t> </a:t>
            </a:r>
            <a:r>
              <a:rPr lang="en-US" sz="2600"/>
              <a:t>in reports that give us  a view into each person’s world of accountability, </a:t>
            </a:r>
            <a:r>
              <a:rPr lang="en-US" sz="2600">
                <a:ea typeface="+mn-lt"/>
                <a:cs typeface="+mn-lt"/>
              </a:rPr>
              <a:t>quickly and simply</a:t>
            </a:r>
            <a:r>
              <a:rPr lang="en-US" sz="2600"/>
              <a:t>.</a:t>
            </a:r>
          </a:p>
          <a:p>
            <a:pPr marL="457200" indent="-457200">
              <a:buClr>
                <a:srgbClr val="0C5C73"/>
              </a:buClr>
              <a:buFont typeface="Arial" panose="020B0604020202020204" pitchFamily="34" charset="0"/>
              <a:buChar char="•"/>
            </a:pPr>
            <a:endParaRPr lang="en-US" sz="2600"/>
          </a:p>
          <a:p>
            <a:pPr marL="457200" indent="-457200">
              <a:buClr>
                <a:srgbClr val="0C5C73"/>
              </a:buClr>
              <a:buFont typeface="Arial" panose="020B0604020202020204" pitchFamily="34" charset="0"/>
              <a:buChar char="•"/>
            </a:pPr>
            <a:r>
              <a:rPr lang="en-US" sz="2600"/>
              <a:t>What </a:t>
            </a:r>
            <a:r>
              <a:rPr lang="en-US" sz="3200" b="1">
                <a:solidFill>
                  <a:srgbClr val="0C5C73"/>
                </a:solidFill>
              </a:rPr>
              <a:t>EMPOWERS</a:t>
            </a:r>
            <a:r>
              <a:rPr lang="en-US" sz="3200">
                <a:solidFill>
                  <a:srgbClr val="0C5C73"/>
                </a:solidFill>
              </a:rPr>
              <a:t> </a:t>
            </a:r>
            <a:r>
              <a:rPr lang="en-US" sz="2600"/>
              <a:t>someone is what they say, not what you say.</a:t>
            </a:r>
          </a:p>
          <a:p>
            <a:pPr marL="457200" indent="-457200">
              <a:buClr>
                <a:srgbClr val="0C5C73"/>
              </a:buClr>
              <a:buFont typeface="Arial" panose="020B0604020202020204" pitchFamily="34" charset="0"/>
              <a:buChar char="•"/>
            </a:pPr>
            <a:endParaRPr lang="en-US" sz="2600"/>
          </a:p>
          <a:p>
            <a:pPr marL="457200" indent="-457200">
              <a:buClr>
                <a:srgbClr val="0C5C73"/>
              </a:buClr>
              <a:buFont typeface="Arial" panose="020B0604020202020204" pitchFamily="34" charset="0"/>
              <a:buChar char="•"/>
            </a:pPr>
            <a:r>
              <a:rPr lang="en-US" sz="2600"/>
              <a:t>What gets measured is what gets done.....</a:t>
            </a:r>
            <a:r>
              <a:rPr lang="en-US" sz="3200" b="1">
                <a:solidFill>
                  <a:srgbClr val="0C5C73"/>
                </a:solidFill>
              </a:rPr>
              <a:t>PERFORMANCE MEASURED</a:t>
            </a:r>
            <a:r>
              <a:rPr lang="en-US" sz="2600"/>
              <a:t>    is performance improved. </a:t>
            </a:r>
          </a:p>
          <a:p>
            <a:pPr marL="457200" indent="-457200">
              <a:buClr>
                <a:srgbClr val="0C5C73"/>
              </a:buClr>
              <a:buFont typeface="Arial" panose="020B0604020202020204" pitchFamily="34" charset="0"/>
              <a:buChar char="•"/>
            </a:pPr>
            <a:endParaRPr lang="en-US" sz="2600"/>
          </a:p>
          <a:p>
            <a:pPr marL="457200" indent="-457200">
              <a:buClr>
                <a:srgbClr val="0C5C73"/>
              </a:buClr>
              <a:buFont typeface="Arial" panose="020B0604020202020204" pitchFamily="34" charset="0"/>
              <a:buChar char="•"/>
            </a:pPr>
            <a:r>
              <a:rPr lang="en-US" sz="2600"/>
              <a:t>If you want to see what someone is committed to, </a:t>
            </a:r>
            <a:r>
              <a:rPr lang="en-US" sz="3200" b="1">
                <a:solidFill>
                  <a:srgbClr val="0C5C73"/>
                </a:solidFill>
              </a:rPr>
              <a:t>LOOK</a:t>
            </a:r>
            <a:r>
              <a:rPr lang="en-US" sz="3200">
                <a:solidFill>
                  <a:srgbClr val="0C5C73"/>
                </a:solidFill>
              </a:rPr>
              <a:t> </a:t>
            </a:r>
            <a:r>
              <a:rPr lang="en-US" sz="2600"/>
              <a:t>at their </a:t>
            </a:r>
            <a:r>
              <a:rPr lang="en-US" sz="3200" b="1">
                <a:solidFill>
                  <a:srgbClr val="0C5C73"/>
                </a:solidFill>
              </a:rPr>
              <a:t>RESULTS</a:t>
            </a:r>
            <a:r>
              <a:rPr lang="en-US" sz="2600"/>
              <a:t>. </a:t>
            </a:r>
            <a:endParaRPr lang="en-US" sz="2600">
              <a:cs typeface="Calibri"/>
            </a:endParaRPr>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mn-lt"/>
              </a:rPr>
              <a:t>Intent</a:t>
            </a:r>
          </a:p>
        </p:txBody>
      </p:sp>
      <p:pic>
        <p:nvPicPr>
          <p:cNvPr id="3" name="Picture 3">
            <a:extLst>
              <a:ext uri="{FF2B5EF4-FFF2-40B4-BE49-F238E27FC236}">
                <a16:creationId xmlns:a16="http://schemas.microsoft.com/office/drawing/2014/main" id="{7354039C-1DE9-41CD-AD4C-E4029E2F45D3}"/>
              </a:ext>
            </a:extLst>
          </p:cNvPr>
          <p:cNvPicPr>
            <a:picLocks noChangeAspect="1"/>
          </p:cNvPicPr>
          <p:nvPr/>
        </p:nvPicPr>
        <p:blipFill>
          <a:blip r:embed="rId4"/>
          <a:stretch>
            <a:fillRect/>
          </a:stretch>
        </p:blipFill>
        <p:spPr>
          <a:xfrm>
            <a:off x="818521" y="6253702"/>
            <a:ext cx="2733675" cy="619125"/>
          </a:xfrm>
          <a:prstGeom prst="rect">
            <a:avLst/>
          </a:prstGeom>
        </p:spPr>
      </p:pic>
    </p:spTree>
    <p:extLst>
      <p:ext uri="{BB962C8B-B14F-4D97-AF65-F5344CB8AC3E}">
        <p14:creationId xmlns:p14="http://schemas.microsoft.com/office/powerpoint/2010/main" val="292530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815005" y="731800"/>
            <a:ext cx="11376995" cy="5495770"/>
          </a:xfrm>
          <a:prstGeom prst="rect">
            <a:avLst/>
          </a:prstGeom>
        </p:spPr>
      </p:pic>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806930" y="52709"/>
            <a:ext cx="11453416" cy="621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Misunderstandings</a:t>
            </a: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86892" y="1612776"/>
            <a:ext cx="11376995" cy="2769989"/>
          </a:xfrm>
          <a:prstGeom prst="rect">
            <a:avLst/>
          </a:prstGeom>
          <a:noFill/>
        </p:spPr>
        <p:txBody>
          <a:bodyPr wrap="square" rtlCol="0">
            <a:spAutoFit/>
          </a:bodyPr>
          <a:lstStyle/>
          <a:p>
            <a:pPr marL="457200" indent="-457200">
              <a:buClr>
                <a:srgbClr val="0C5C73"/>
              </a:buClr>
              <a:buFont typeface="Arial" panose="020B0604020202020204" pitchFamily="34" charset="0"/>
              <a:buChar char="•"/>
            </a:pPr>
            <a:r>
              <a:rPr lang="en-US" sz="2600"/>
              <a:t>There is no </a:t>
            </a:r>
            <a:r>
              <a:rPr lang="en-US" sz="3200" b="1"/>
              <a:t>REAL</a:t>
            </a:r>
            <a:r>
              <a:rPr lang="en-US" sz="3200"/>
              <a:t> </a:t>
            </a:r>
            <a:r>
              <a:rPr lang="en-US" sz="2600"/>
              <a:t>accountability </a:t>
            </a:r>
            <a:r>
              <a:rPr lang="en-US" sz="3200" b="1"/>
              <a:t>WITHOUT</a:t>
            </a:r>
            <a:r>
              <a:rPr lang="en-US" sz="3200"/>
              <a:t> </a:t>
            </a:r>
            <a:r>
              <a:rPr lang="en-US" sz="2600"/>
              <a:t>reporting. </a:t>
            </a:r>
          </a:p>
          <a:p>
            <a:pPr marL="457200" indent="-457200">
              <a:buClr>
                <a:srgbClr val="0C5C73"/>
              </a:buClr>
              <a:buFont typeface="Arial" panose="020B0604020202020204" pitchFamily="34" charset="0"/>
              <a:buChar char="•"/>
            </a:pPr>
            <a:endParaRPr lang="en-US" sz="2600"/>
          </a:p>
          <a:p>
            <a:pPr marL="457200" indent="-457200">
              <a:buClr>
                <a:srgbClr val="0C5C73"/>
              </a:buClr>
              <a:buFont typeface="Arial" panose="020B0604020202020204" pitchFamily="34" charset="0"/>
              <a:buChar char="•"/>
            </a:pPr>
            <a:r>
              <a:rPr lang="en-US" sz="2600"/>
              <a:t>You can’t have </a:t>
            </a:r>
            <a:r>
              <a:rPr lang="en-US" sz="3200" b="1"/>
              <a:t>POWERFUL</a:t>
            </a:r>
            <a:r>
              <a:rPr lang="en-US" sz="3200"/>
              <a:t> </a:t>
            </a:r>
            <a:r>
              <a:rPr lang="en-US" sz="2600"/>
              <a:t>reporting </a:t>
            </a:r>
            <a:r>
              <a:rPr lang="en-US" sz="3200" b="1"/>
              <a:t>WITHOUT</a:t>
            </a:r>
            <a:r>
              <a:rPr lang="en-US" sz="3200"/>
              <a:t> </a:t>
            </a:r>
            <a:r>
              <a:rPr lang="en-US" sz="2600"/>
              <a:t>metrics. </a:t>
            </a:r>
          </a:p>
          <a:p>
            <a:pPr marL="457200" indent="-457200">
              <a:buClr>
                <a:srgbClr val="0C5C73"/>
              </a:buClr>
              <a:buFont typeface="Arial" panose="020B0604020202020204" pitchFamily="34" charset="0"/>
              <a:buChar char="•"/>
            </a:pPr>
            <a:endParaRPr lang="en-US" sz="2600"/>
          </a:p>
          <a:p>
            <a:pPr marL="457200" indent="-457200">
              <a:buClr>
                <a:srgbClr val="0C5C73"/>
              </a:buClr>
              <a:buFont typeface="Arial" panose="020B0604020202020204" pitchFamily="34" charset="0"/>
              <a:buChar char="•"/>
            </a:pPr>
            <a:r>
              <a:rPr lang="en-US" sz="2600"/>
              <a:t>You can’t have </a:t>
            </a:r>
            <a:r>
              <a:rPr lang="en-US" sz="3200" b="1"/>
              <a:t>EITHER</a:t>
            </a:r>
            <a:r>
              <a:rPr lang="en-US" sz="3200"/>
              <a:t> </a:t>
            </a:r>
            <a:r>
              <a:rPr lang="en-US" sz="2600"/>
              <a:t>without a weekly meeting forum for your teams to come together in.</a:t>
            </a:r>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000" b="1">
              <a:latin typeface="+mn-lt"/>
              <a:cs typeface="Calibri"/>
            </a:endParaRPr>
          </a:p>
        </p:txBody>
      </p:sp>
      <p:pic>
        <p:nvPicPr>
          <p:cNvPr id="3" name="Picture 3">
            <a:extLst>
              <a:ext uri="{FF2B5EF4-FFF2-40B4-BE49-F238E27FC236}">
                <a16:creationId xmlns:a16="http://schemas.microsoft.com/office/drawing/2014/main" id="{E8FCE86C-D8D9-4776-93DA-296AFA7A76FE}"/>
              </a:ext>
            </a:extLst>
          </p:cNvPr>
          <p:cNvPicPr>
            <a:picLocks noChangeAspect="1"/>
          </p:cNvPicPr>
          <p:nvPr/>
        </p:nvPicPr>
        <p:blipFill>
          <a:blip r:embed="rId6"/>
          <a:stretch>
            <a:fillRect/>
          </a:stretch>
        </p:blipFill>
        <p:spPr>
          <a:xfrm>
            <a:off x="818521" y="6253702"/>
            <a:ext cx="2733675" cy="619125"/>
          </a:xfrm>
          <a:prstGeom prst="rect">
            <a:avLst/>
          </a:prstGeom>
        </p:spPr>
      </p:pic>
    </p:spTree>
    <p:extLst>
      <p:ext uri="{BB962C8B-B14F-4D97-AF65-F5344CB8AC3E}">
        <p14:creationId xmlns:p14="http://schemas.microsoft.com/office/powerpoint/2010/main" val="89665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815005" y="731800"/>
            <a:ext cx="11376995" cy="5495770"/>
          </a:xfrm>
          <a:prstGeom prst="rect">
            <a:avLst/>
          </a:prstGeom>
        </p:spPr>
      </p:pic>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Breakthrough</a:t>
            </a: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5" y="2029719"/>
            <a:ext cx="11376995" cy="3170099"/>
          </a:xfrm>
          <a:prstGeom prst="rect">
            <a:avLst/>
          </a:prstGeom>
          <a:noFill/>
        </p:spPr>
        <p:txBody>
          <a:bodyPr wrap="square" rtlCol="0">
            <a:spAutoFit/>
          </a:bodyPr>
          <a:lstStyle/>
          <a:p>
            <a:pPr marL="457200" indent="-457200">
              <a:buFont typeface="Arial" panose="020B0604020202020204" pitchFamily="34" charset="0"/>
              <a:buChar char="•"/>
            </a:pPr>
            <a:r>
              <a:rPr lang="en-US" sz="2600"/>
              <a:t>The whole point to the game here is </a:t>
            </a:r>
            <a:r>
              <a:rPr lang="en-US" sz="3200" b="1"/>
              <a:t>TRANSPARENCY</a:t>
            </a:r>
            <a:r>
              <a:rPr lang="en-US" sz="2600"/>
              <a:t>.</a:t>
            </a:r>
          </a:p>
          <a:p>
            <a:pPr marL="457200" indent="-457200">
              <a:buFont typeface="Arial" panose="020B0604020202020204" pitchFamily="34" charset="0"/>
              <a:buChar char="•"/>
            </a:pPr>
            <a:endParaRPr lang="en-US" sz="2600" b="1"/>
          </a:p>
          <a:p>
            <a:pPr marL="457200" indent="-457200">
              <a:buFont typeface="Arial" panose="020B0604020202020204" pitchFamily="34" charset="0"/>
              <a:buChar char="•"/>
            </a:pPr>
            <a:r>
              <a:rPr lang="en-US" sz="2600"/>
              <a:t>The ability to stop working in the business, and work </a:t>
            </a:r>
            <a:r>
              <a:rPr lang="en-US" sz="3200" b="1"/>
              <a:t>ON</a:t>
            </a:r>
            <a:r>
              <a:rPr lang="en-US" sz="3200"/>
              <a:t> </a:t>
            </a:r>
            <a:r>
              <a:rPr lang="en-US" sz="2600"/>
              <a:t>the business.</a:t>
            </a:r>
          </a:p>
          <a:p>
            <a:pPr marL="457200" indent="-457200">
              <a:buFont typeface="Arial" panose="020B0604020202020204" pitchFamily="34" charset="0"/>
              <a:buChar char="•"/>
            </a:pPr>
            <a:endParaRPr lang="en-US" sz="2600"/>
          </a:p>
          <a:p>
            <a:pPr marL="457200" indent="-457200">
              <a:buFont typeface="Arial" panose="020B0604020202020204" pitchFamily="34" charset="0"/>
              <a:buChar char="•"/>
            </a:pPr>
            <a:r>
              <a:rPr lang="en-US" sz="2600"/>
              <a:t>To take a moment in the week where we check in to see what the score is, what’s working, what’s not working so well, solve those problems, and                  make some important plans and commitments to </a:t>
            </a:r>
            <a:r>
              <a:rPr lang="en-US" sz="3200" b="1"/>
              <a:t>MOVE</a:t>
            </a:r>
            <a:r>
              <a:rPr lang="en-US" sz="3200"/>
              <a:t> </a:t>
            </a:r>
            <a:r>
              <a:rPr lang="en-US" sz="2600"/>
              <a:t>forward.</a:t>
            </a:r>
            <a:endParaRPr lang="en-US" sz="2600" b="1"/>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mn-lt"/>
              </a:rPr>
              <a:t>Purpose</a:t>
            </a:r>
            <a:endParaRPr lang="en-US" sz="2400" b="1">
              <a:latin typeface="+mn-lt"/>
            </a:endParaRPr>
          </a:p>
        </p:txBody>
      </p:sp>
      <p:pic>
        <p:nvPicPr>
          <p:cNvPr id="3" name="Picture 3">
            <a:extLst>
              <a:ext uri="{FF2B5EF4-FFF2-40B4-BE49-F238E27FC236}">
                <a16:creationId xmlns:a16="http://schemas.microsoft.com/office/drawing/2014/main" id="{6855BD11-E0EC-4694-B9A3-079258F99FEC}"/>
              </a:ext>
            </a:extLst>
          </p:cNvPr>
          <p:cNvPicPr>
            <a:picLocks noChangeAspect="1"/>
          </p:cNvPicPr>
          <p:nvPr/>
        </p:nvPicPr>
        <p:blipFill>
          <a:blip r:embed="rId6"/>
          <a:stretch>
            <a:fillRect/>
          </a:stretch>
        </p:blipFill>
        <p:spPr>
          <a:xfrm>
            <a:off x="818521" y="6239325"/>
            <a:ext cx="2733675" cy="619125"/>
          </a:xfrm>
          <a:prstGeom prst="rect">
            <a:avLst/>
          </a:prstGeom>
        </p:spPr>
      </p:pic>
    </p:spTree>
    <p:extLst>
      <p:ext uri="{BB962C8B-B14F-4D97-AF65-F5344CB8AC3E}">
        <p14:creationId xmlns:p14="http://schemas.microsoft.com/office/powerpoint/2010/main" val="2601050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720171" cy="621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Breakthroughs </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5" y="2029719"/>
            <a:ext cx="11376995" cy="2369880"/>
          </a:xfrm>
          <a:prstGeom prst="rect">
            <a:avLst/>
          </a:prstGeom>
          <a:noFill/>
        </p:spPr>
        <p:txBody>
          <a:bodyPr wrap="square" rtlCol="0">
            <a:spAutoFit/>
          </a:bodyPr>
          <a:lstStyle/>
          <a:p>
            <a:pPr marL="457200" indent="-457200">
              <a:buFont typeface="Arial" panose="020B0604020202020204" pitchFamily="34" charset="0"/>
              <a:buChar char="•"/>
            </a:pPr>
            <a:r>
              <a:rPr lang="en-US" sz="2600"/>
              <a:t>Bring </a:t>
            </a:r>
            <a:r>
              <a:rPr lang="en-US" sz="3200" b="1">
                <a:solidFill>
                  <a:srgbClr val="0C5C73"/>
                </a:solidFill>
              </a:rPr>
              <a:t>KEY</a:t>
            </a:r>
            <a:r>
              <a:rPr lang="en-US" sz="3200">
                <a:solidFill>
                  <a:srgbClr val="0C5C73"/>
                </a:solidFill>
              </a:rPr>
              <a:t> </a:t>
            </a:r>
            <a:r>
              <a:rPr lang="en-US" sz="2600"/>
              <a:t>players on the team together in a weekly meeting allowing each person to say what they accomplished in terms of agreed upon metrics.</a:t>
            </a:r>
          </a:p>
          <a:p>
            <a:pPr marL="457200" indent="-457200">
              <a:buFont typeface="Arial" panose="020B0604020202020204" pitchFamily="34" charset="0"/>
              <a:buChar char="•"/>
            </a:pPr>
            <a:endParaRPr lang="en-US" sz="2600"/>
          </a:p>
          <a:p>
            <a:pPr marL="457200" indent="-457200">
              <a:buFont typeface="Arial" panose="020B0604020202020204" pitchFamily="34" charset="0"/>
              <a:buChar char="•"/>
            </a:pPr>
            <a:r>
              <a:rPr lang="en-US" sz="2600"/>
              <a:t>That seriously drives improvement for the </a:t>
            </a:r>
            <a:r>
              <a:rPr lang="en-US" sz="3200" b="1">
                <a:solidFill>
                  <a:srgbClr val="0C5C73"/>
                </a:solidFill>
              </a:rPr>
              <a:t>BEST</a:t>
            </a:r>
            <a:r>
              <a:rPr lang="en-US" sz="3200">
                <a:solidFill>
                  <a:srgbClr val="0C5C73"/>
                </a:solidFill>
              </a:rPr>
              <a:t> </a:t>
            </a:r>
            <a:r>
              <a:rPr lang="en-US" sz="2600"/>
              <a:t>ways to measure each </a:t>
            </a:r>
          </a:p>
          <a:p>
            <a:r>
              <a:rPr lang="en-US" sz="2600"/>
              <a:t>       of their successes, </a:t>
            </a:r>
            <a:r>
              <a:rPr lang="en-US" sz="3200" b="1">
                <a:solidFill>
                  <a:srgbClr val="0C5C73"/>
                </a:solidFill>
              </a:rPr>
              <a:t>INSIDE</a:t>
            </a:r>
            <a:r>
              <a:rPr lang="en-US" sz="3200">
                <a:solidFill>
                  <a:srgbClr val="0C5C73"/>
                </a:solidFill>
              </a:rPr>
              <a:t> </a:t>
            </a:r>
            <a:r>
              <a:rPr lang="en-US" sz="2600"/>
              <a:t>each of their accountabilities.</a:t>
            </a:r>
            <a:endParaRPr lang="en-US" sz="2600" b="1"/>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mn-lt"/>
              </a:rPr>
              <a:t>Intent</a:t>
            </a:r>
            <a:endParaRPr lang="en-US" sz="2400" b="1">
              <a:latin typeface="+mn-lt"/>
            </a:endParaRPr>
          </a:p>
        </p:txBody>
      </p:sp>
      <p:pic>
        <p:nvPicPr>
          <p:cNvPr id="3" name="Picture 3">
            <a:extLst>
              <a:ext uri="{FF2B5EF4-FFF2-40B4-BE49-F238E27FC236}">
                <a16:creationId xmlns:a16="http://schemas.microsoft.com/office/drawing/2014/main" id="{4D4511FB-0075-40A2-BEFD-1497CA590DCB}"/>
              </a:ext>
            </a:extLst>
          </p:cNvPr>
          <p:cNvPicPr>
            <a:picLocks noChangeAspect="1"/>
          </p:cNvPicPr>
          <p:nvPr/>
        </p:nvPicPr>
        <p:blipFill>
          <a:blip r:embed="rId4"/>
          <a:stretch>
            <a:fillRect/>
          </a:stretch>
        </p:blipFill>
        <p:spPr>
          <a:xfrm>
            <a:off x="804144" y="6253702"/>
            <a:ext cx="2733675" cy="619125"/>
          </a:xfrm>
          <a:prstGeom prst="rect">
            <a:avLst/>
          </a:prstGeom>
        </p:spPr>
      </p:pic>
    </p:spTree>
    <p:extLst>
      <p:ext uri="{BB962C8B-B14F-4D97-AF65-F5344CB8AC3E}">
        <p14:creationId xmlns:p14="http://schemas.microsoft.com/office/powerpoint/2010/main" val="254227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2698261" y="683364"/>
            <a:ext cx="7721322" cy="5787749"/>
          </a:xfrm>
          <a:prstGeom prst="rect">
            <a:avLst/>
          </a:prstGeom>
        </p:spPr>
      </p:pic>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677039" cy="621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Breakthroughs </a:t>
            </a:r>
            <a:endParaRPr lang="en-US" sz="3200" dirty="0">
              <a:ea typeface="+mj-lt"/>
              <a:cs typeface="+mj-lt"/>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4" y="1821900"/>
            <a:ext cx="11376995" cy="3570208"/>
          </a:xfrm>
          <a:prstGeom prst="rect">
            <a:avLst/>
          </a:prstGeom>
          <a:noFill/>
        </p:spPr>
        <p:txBody>
          <a:bodyPr wrap="square" rtlCol="0">
            <a:spAutoFit/>
          </a:bodyPr>
          <a:lstStyle/>
          <a:p>
            <a:pPr marL="457200" indent="-457200">
              <a:buClr>
                <a:srgbClr val="0C5C73"/>
              </a:buClr>
              <a:buFont typeface="Arial" panose="020B0604020202020204" pitchFamily="34" charset="0"/>
              <a:buChar char="•"/>
            </a:pPr>
            <a:r>
              <a:rPr lang="en-US" sz="2600"/>
              <a:t>Please, not the story of what they did all week, just the </a:t>
            </a:r>
            <a:r>
              <a:rPr lang="en-US" sz="3200" b="1"/>
              <a:t>FACTS</a:t>
            </a:r>
            <a:r>
              <a:rPr lang="en-US" sz="3200"/>
              <a:t> </a:t>
            </a:r>
            <a:r>
              <a:rPr lang="en-US" sz="2600"/>
              <a:t>of whether </a:t>
            </a:r>
          </a:p>
          <a:p>
            <a:pPr>
              <a:buClr>
                <a:srgbClr val="0C5C73"/>
              </a:buClr>
            </a:pPr>
            <a:r>
              <a:rPr lang="en-US" sz="2600"/>
              <a:t>      they hit their metrics or not.  </a:t>
            </a:r>
          </a:p>
          <a:p>
            <a:pPr marL="457200" indent="-457200">
              <a:buClr>
                <a:srgbClr val="0C5C73"/>
              </a:buClr>
              <a:buFont typeface="Arial" panose="020B0604020202020204" pitchFamily="34" charset="0"/>
              <a:buChar char="•"/>
            </a:pPr>
            <a:endParaRPr lang="en-US" sz="2600"/>
          </a:p>
          <a:p>
            <a:pPr marL="457200" indent="-457200">
              <a:buClr>
                <a:srgbClr val="0C5C73"/>
              </a:buClr>
              <a:buFont typeface="Arial" panose="020B0604020202020204" pitchFamily="34" charset="0"/>
              <a:buChar char="•"/>
            </a:pPr>
            <a:r>
              <a:rPr lang="en-US" sz="2600"/>
              <a:t>The focus is on </a:t>
            </a:r>
            <a:r>
              <a:rPr lang="en-US" sz="3200" b="1"/>
              <a:t>STATISTICS</a:t>
            </a:r>
            <a:r>
              <a:rPr lang="en-US" sz="2600"/>
              <a:t>, rather than narrative and story-telling about everything they did that week.</a:t>
            </a:r>
          </a:p>
          <a:p>
            <a:pPr marL="457200" indent="-457200">
              <a:buClr>
                <a:srgbClr val="0C5C73"/>
              </a:buClr>
              <a:buFont typeface="Arial" panose="020B0604020202020204" pitchFamily="34" charset="0"/>
              <a:buChar char="•"/>
            </a:pPr>
            <a:endParaRPr lang="en-US" sz="2600"/>
          </a:p>
          <a:p>
            <a:pPr marL="457200" indent="-457200">
              <a:buClr>
                <a:srgbClr val="0C5C73"/>
              </a:buClr>
              <a:buFont typeface="Arial" panose="020B0604020202020204" pitchFamily="34" charset="0"/>
              <a:buChar char="•"/>
            </a:pPr>
            <a:r>
              <a:rPr lang="en-US" sz="2600"/>
              <a:t>They also </a:t>
            </a:r>
            <a:r>
              <a:rPr lang="en-US" sz="3200" b="1"/>
              <a:t>REPORT</a:t>
            </a:r>
            <a:r>
              <a:rPr lang="en-US" sz="3200"/>
              <a:t> </a:t>
            </a:r>
            <a:r>
              <a:rPr lang="en-US" sz="2600"/>
              <a:t>on any problems or breakdowns they had, solutions, </a:t>
            </a:r>
          </a:p>
          <a:p>
            <a:pPr>
              <a:buClr>
                <a:srgbClr val="0C5C73"/>
              </a:buClr>
            </a:pPr>
            <a:r>
              <a:rPr lang="en-US" sz="2600"/>
              <a:t>       and their action promises for the coming week.</a:t>
            </a:r>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mn-lt"/>
              </a:rPr>
              <a:t>Outcomes</a:t>
            </a:r>
          </a:p>
        </p:txBody>
      </p:sp>
      <p:pic>
        <p:nvPicPr>
          <p:cNvPr id="3" name="Picture 3">
            <a:extLst>
              <a:ext uri="{FF2B5EF4-FFF2-40B4-BE49-F238E27FC236}">
                <a16:creationId xmlns:a16="http://schemas.microsoft.com/office/drawing/2014/main" id="{21699790-8ADA-426E-A6CF-CFC02E81BF2A}"/>
              </a:ext>
            </a:extLst>
          </p:cNvPr>
          <p:cNvPicPr>
            <a:picLocks noChangeAspect="1"/>
          </p:cNvPicPr>
          <p:nvPr/>
        </p:nvPicPr>
        <p:blipFill>
          <a:blip r:embed="rId6"/>
          <a:stretch>
            <a:fillRect/>
          </a:stretch>
        </p:blipFill>
        <p:spPr>
          <a:xfrm>
            <a:off x="818521" y="6268079"/>
            <a:ext cx="2733675" cy="619125"/>
          </a:xfrm>
          <a:prstGeom prst="rect">
            <a:avLst/>
          </a:prstGeom>
        </p:spPr>
      </p:pic>
    </p:spTree>
    <p:extLst>
      <p:ext uri="{BB962C8B-B14F-4D97-AF65-F5344CB8AC3E}">
        <p14:creationId xmlns:p14="http://schemas.microsoft.com/office/powerpoint/2010/main" val="278332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2698261" y="683364"/>
            <a:ext cx="7721322" cy="5787749"/>
          </a:xfrm>
          <a:prstGeom prst="rect">
            <a:avLst/>
          </a:prstGeom>
        </p:spPr>
      </p:pic>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74892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Breakthroughs </a:t>
            </a:r>
            <a:endParaRPr lang="en-US" sz="3200" dirty="0">
              <a:ea typeface="+mj-lt"/>
              <a:cs typeface="+mj-lt"/>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5" y="1786932"/>
            <a:ext cx="11376995" cy="3570208"/>
          </a:xfrm>
          <a:prstGeom prst="rect">
            <a:avLst/>
          </a:prstGeom>
          <a:noFill/>
        </p:spPr>
        <p:txBody>
          <a:bodyPr wrap="square" rtlCol="0">
            <a:spAutoFit/>
          </a:bodyPr>
          <a:lstStyle/>
          <a:p>
            <a:r>
              <a:rPr lang="en-US" sz="2600" b="1"/>
              <a:t>When this comes together in a 1-hour meeting, it:</a:t>
            </a:r>
          </a:p>
          <a:p>
            <a:endParaRPr lang="en-US" sz="2600" b="1"/>
          </a:p>
          <a:p>
            <a:pPr marL="457200" indent="-457200">
              <a:buFont typeface="Arial" panose="020B0604020202020204" pitchFamily="34" charset="0"/>
              <a:buChar char="•"/>
            </a:pPr>
            <a:r>
              <a:rPr lang="en-US" sz="2600"/>
              <a:t>Delivers a lot of important </a:t>
            </a:r>
            <a:r>
              <a:rPr lang="en-US" sz="3200" b="1"/>
              <a:t>FACTS</a:t>
            </a:r>
            <a:r>
              <a:rPr lang="en-US" sz="3200"/>
              <a:t> </a:t>
            </a:r>
            <a:r>
              <a:rPr lang="en-US" sz="2600"/>
              <a:t>and information quickly and easily;</a:t>
            </a:r>
          </a:p>
          <a:p>
            <a:endParaRPr lang="en-US" sz="2600"/>
          </a:p>
          <a:p>
            <a:pPr marL="457200" indent="-457200">
              <a:buFont typeface="Arial" panose="020B0604020202020204" pitchFamily="34" charset="0"/>
              <a:buChar char="•"/>
            </a:pPr>
            <a:r>
              <a:rPr lang="en-US" sz="2600"/>
              <a:t>Gives you easy to see focused summary form of </a:t>
            </a:r>
            <a:r>
              <a:rPr lang="en-US" sz="3200" b="1"/>
              <a:t>RESULTS</a:t>
            </a:r>
            <a:r>
              <a:rPr lang="en-US" sz="3200"/>
              <a:t> </a:t>
            </a:r>
            <a:r>
              <a:rPr lang="en-US" sz="2600"/>
              <a:t>only,</a:t>
            </a:r>
          </a:p>
          <a:p>
            <a:pPr marL="457200" indent="-457200">
              <a:buFont typeface="Arial" panose="020B0604020202020204" pitchFamily="34" charset="0"/>
              <a:buChar char="•"/>
            </a:pPr>
            <a:endParaRPr lang="en-US" sz="2600"/>
          </a:p>
          <a:p>
            <a:pPr marL="457200" indent="-457200">
              <a:buFont typeface="Arial" panose="020B0604020202020204" pitchFamily="34" charset="0"/>
              <a:buChar char="•"/>
            </a:pPr>
            <a:r>
              <a:rPr lang="en-US" sz="2600"/>
              <a:t>Which gives you Transparency, and, Empowers each person speaking in their </a:t>
            </a:r>
            <a:r>
              <a:rPr lang="en-US" sz="3200" b="1"/>
              <a:t>ACCOUNTABILITY OWNERSHIP </a:t>
            </a:r>
            <a:r>
              <a:rPr lang="en-US" sz="2600"/>
              <a:t>and </a:t>
            </a:r>
            <a:r>
              <a:rPr lang="en-US" sz="3200" b="1"/>
              <a:t>PROBLEM-SOLVING SKILLS</a:t>
            </a:r>
            <a:r>
              <a:rPr lang="en-US" sz="2600"/>
              <a:t>. </a:t>
            </a:r>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mn-lt"/>
              </a:rPr>
              <a:t>Outcomes</a:t>
            </a:r>
            <a:endParaRPr lang="en-US" sz="2400" b="1">
              <a:latin typeface="+mn-lt"/>
            </a:endParaRPr>
          </a:p>
        </p:txBody>
      </p:sp>
      <p:pic>
        <p:nvPicPr>
          <p:cNvPr id="3" name="Picture 3">
            <a:extLst>
              <a:ext uri="{FF2B5EF4-FFF2-40B4-BE49-F238E27FC236}">
                <a16:creationId xmlns:a16="http://schemas.microsoft.com/office/drawing/2014/main" id="{536F4F61-8654-4442-85A4-D370AF573A85}"/>
              </a:ext>
            </a:extLst>
          </p:cNvPr>
          <p:cNvPicPr>
            <a:picLocks noChangeAspect="1"/>
          </p:cNvPicPr>
          <p:nvPr/>
        </p:nvPicPr>
        <p:blipFill>
          <a:blip r:embed="rId6"/>
          <a:stretch>
            <a:fillRect/>
          </a:stretch>
        </p:blipFill>
        <p:spPr>
          <a:xfrm>
            <a:off x="818522" y="6239325"/>
            <a:ext cx="2733675" cy="619125"/>
          </a:xfrm>
          <a:prstGeom prst="rect">
            <a:avLst/>
          </a:prstGeom>
        </p:spPr>
      </p:pic>
    </p:spTree>
    <p:extLst>
      <p:ext uri="{BB962C8B-B14F-4D97-AF65-F5344CB8AC3E}">
        <p14:creationId xmlns:p14="http://schemas.microsoft.com/office/powerpoint/2010/main" val="2840833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53100" y="-21076"/>
            <a:ext cx="6438900" cy="6879076"/>
          </a:xfrm>
          <a:prstGeom prst="rect">
            <a:avLst/>
          </a:prstGeom>
          <a:solidFill>
            <a:srgbClr val="FFFFFF"/>
          </a:solidFill>
          <a:ln>
            <a:solidFill>
              <a:srgbClr val="A1BD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3018" r="12476"/>
          <a:stretch/>
        </p:blipFill>
        <p:spPr>
          <a:xfrm>
            <a:off x="0" y="0"/>
            <a:ext cx="6373504" cy="6858000"/>
          </a:xfrm>
          <a:prstGeom prst="rect">
            <a:avLst/>
          </a:prstGeom>
        </p:spPr>
      </p:pic>
      <p:sp>
        <p:nvSpPr>
          <p:cNvPr id="10" name="TextBox 9"/>
          <p:cNvSpPr txBox="1"/>
          <p:nvPr/>
        </p:nvSpPr>
        <p:spPr>
          <a:xfrm>
            <a:off x="6373504" y="2508281"/>
            <a:ext cx="5818496" cy="1446550"/>
          </a:xfrm>
          <a:prstGeom prst="rect">
            <a:avLst/>
          </a:prstGeom>
          <a:noFill/>
        </p:spPr>
        <p:txBody>
          <a:bodyPr wrap="square" rtlCol="0" anchor="t">
            <a:spAutoFit/>
          </a:bodyPr>
          <a:lstStyle/>
          <a:p>
            <a:pPr algn="ctr"/>
            <a:r>
              <a:rPr lang="en-US" sz="4400" b="1">
                <a:solidFill>
                  <a:srgbClr val="0C5C73"/>
                </a:solidFill>
                <a:latin typeface="Verdana"/>
                <a:ea typeface="Verdana"/>
                <a:cs typeface="Verdana"/>
              </a:rPr>
              <a:t>Weekly Meeting Advantages</a:t>
            </a:r>
          </a:p>
        </p:txBody>
      </p:sp>
    </p:spTree>
    <p:extLst>
      <p:ext uri="{BB962C8B-B14F-4D97-AF65-F5344CB8AC3E}">
        <p14:creationId xmlns:p14="http://schemas.microsoft.com/office/powerpoint/2010/main" val="80902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rgbClr val="0C5C73"/>
                </a:solidFill>
                <a:latin typeface="Verdana" panose="020B0604030504040204" pitchFamily="34" charset="0"/>
                <a:ea typeface="Verdana" panose="020B0604030504040204" pitchFamily="34" charset="0"/>
                <a:cs typeface="Verdana" panose="020B0604030504040204" pitchFamily="34" charset="0"/>
              </a:rPr>
              <a:t>Agenda</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2047576" y="2952698"/>
            <a:ext cx="8787018" cy="523220"/>
          </a:xfrm>
          <a:prstGeom prst="rect">
            <a:avLst/>
          </a:prstGeom>
          <a:noFill/>
        </p:spPr>
        <p:txBody>
          <a:bodyPr wrap="square" rtlCol="0">
            <a:spAutoFit/>
          </a:bodyPr>
          <a:lstStyle/>
          <a:p>
            <a:r>
              <a:rPr lang="en-US" sz="2800" b="1">
                <a:latin typeface="Verdana" panose="020B0604030504040204" pitchFamily="34" charset="0"/>
                <a:ea typeface="Verdana" panose="020B0604030504040204" pitchFamily="34" charset="0"/>
                <a:cs typeface="Verdana" panose="020B0604030504040204" pitchFamily="34" charset="0"/>
              </a:rPr>
              <a:t>Construct</a:t>
            </a:r>
            <a:r>
              <a:rPr lang="en-US" sz="2400" b="1">
                <a:latin typeface="Verdana" panose="020B0604030504040204" pitchFamily="34" charset="0"/>
                <a:ea typeface="Verdana" panose="020B0604030504040204" pitchFamily="34" charset="0"/>
                <a:cs typeface="Verdana" panose="020B0604030504040204" pitchFamily="34" charset="0"/>
              </a:rPr>
              <a:t> </a:t>
            </a:r>
            <a:r>
              <a:rPr lang="en-US" sz="2800" b="1">
                <a:latin typeface="Verdana" panose="020B0604030504040204" pitchFamily="34" charset="0"/>
                <a:ea typeface="Verdana" panose="020B0604030504040204" pitchFamily="34" charset="0"/>
                <a:cs typeface="Verdana" panose="020B0604030504040204" pitchFamily="34" charset="0"/>
              </a:rPr>
              <a:t>Reports</a:t>
            </a:r>
          </a:p>
        </p:txBody>
      </p:sp>
      <p:sp>
        <p:nvSpPr>
          <p:cNvPr id="11" name="Oval 10"/>
          <p:cNvSpPr/>
          <p:nvPr/>
        </p:nvSpPr>
        <p:spPr>
          <a:xfrm>
            <a:off x="1238250" y="1119801"/>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1</a:t>
            </a:r>
          </a:p>
        </p:txBody>
      </p:sp>
      <p:sp>
        <p:nvSpPr>
          <p:cNvPr id="12" name="TextBox 11"/>
          <p:cNvSpPr txBox="1"/>
          <p:nvPr/>
        </p:nvSpPr>
        <p:spPr>
          <a:xfrm>
            <a:off x="2047576" y="1160077"/>
            <a:ext cx="8787018" cy="523220"/>
          </a:xfrm>
          <a:prstGeom prst="rect">
            <a:avLst/>
          </a:prstGeom>
          <a:noFill/>
        </p:spPr>
        <p:txBody>
          <a:bodyPr wrap="square" rtlCol="0">
            <a:spAutoFit/>
          </a:bodyPr>
          <a:lstStyle/>
          <a:p>
            <a:r>
              <a:rPr lang="en-US" sz="2800" b="1">
                <a:latin typeface="Verdana" panose="020B0604030504040204" pitchFamily="34" charset="0"/>
                <a:ea typeface="Verdana" panose="020B0604030504040204" pitchFamily="34" charset="0"/>
                <a:cs typeface="Verdana" panose="020B0604030504040204" pitchFamily="34" charset="0"/>
              </a:rPr>
              <a:t>Define Accountability</a:t>
            </a:r>
          </a:p>
        </p:txBody>
      </p:sp>
      <p:sp>
        <p:nvSpPr>
          <p:cNvPr id="13" name="Oval 12"/>
          <p:cNvSpPr/>
          <p:nvPr/>
        </p:nvSpPr>
        <p:spPr>
          <a:xfrm>
            <a:off x="1238250" y="1988359"/>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2</a:t>
            </a:r>
          </a:p>
        </p:txBody>
      </p:sp>
      <p:sp>
        <p:nvSpPr>
          <p:cNvPr id="14" name="TextBox 13"/>
          <p:cNvSpPr txBox="1"/>
          <p:nvPr/>
        </p:nvSpPr>
        <p:spPr>
          <a:xfrm>
            <a:off x="2047576" y="2056603"/>
            <a:ext cx="8787018" cy="523220"/>
          </a:xfrm>
          <a:prstGeom prst="rect">
            <a:avLst/>
          </a:prstGeom>
          <a:noFill/>
        </p:spPr>
        <p:txBody>
          <a:bodyPr wrap="square" rtlCol="0">
            <a:spAutoFit/>
          </a:bodyPr>
          <a:lstStyle/>
          <a:p>
            <a:r>
              <a:rPr lang="en-US" sz="2800" b="1">
                <a:latin typeface="Verdana" panose="020B0604030504040204" pitchFamily="34" charset="0"/>
                <a:ea typeface="Verdana" panose="020B0604030504040204" pitchFamily="34" charset="0"/>
                <a:cs typeface="Verdana" panose="020B0604030504040204" pitchFamily="34" charset="0"/>
              </a:rPr>
              <a:t>Design Metrics</a:t>
            </a:r>
          </a:p>
        </p:txBody>
      </p:sp>
      <p:sp>
        <p:nvSpPr>
          <p:cNvPr id="15" name="Oval 14"/>
          <p:cNvSpPr/>
          <p:nvPr/>
        </p:nvSpPr>
        <p:spPr>
          <a:xfrm>
            <a:off x="1238250" y="2919769"/>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3</a:t>
            </a:r>
          </a:p>
        </p:txBody>
      </p:sp>
      <p:sp>
        <p:nvSpPr>
          <p:cNvPr id="18" name="TextBox 17"/>
          <p:cNvSpPr txBox="1"/>
          <p:nvPr/>
        </p:nvSpPr>
        <p:spPr>
          <a:xfrm>
            <a:off x="2047576" y="3834933"/>
            <a:ext cx="8787018" cy="523220"/>
          </a:xfrm>
          <a:prstGeom prst="rect">
            <a:avLst/>
          </a:prstGeom>
          <a:noFill/>
        </p:spPr>
        <p:txBody>
          <a:bodyPr wrap="square" rtlCol="0">
            <a:spAutoFit/>
          </a:bodyPr>
          <a:lstStyle/>
          <a:p>
            <a:r>
              <a:rPr lang="en-US" sz="2800" b="1">
                <a:solidFill>
                  <a:srgbClr val="0C5C73"/>
                </a:solidFill>
                <a:latin typeface="Verdana" panose="020B0604030504040204" pitchFamily="34" charset="0"/>
                <a:ea typeface="Verdana" panose="020B0604030504040204" pitchFamily="34" charset="0"/>
                <a:cs typeface="Verdana" panose="020B0604030504040204" pitchFamily="34" charset="0"/>
              </a:rPr>
              <a:t>Prepare Weekly Meeting Agenda </a:t>
            </a:r>
          </a:p>
        </p:txBody>
      </p:sp>
      <p:sp>
        <p:nvSpPr>
          <p:cNvPr id="20" name="Oval 19"/>
          <p:cNvSpPr/>
          <p:nvPr/>
        </p:nvSpPr>
        <p:spPr>
          <a:xfrm>
            <a:off x="1238250" y="3813155"/>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4</a:t>
            </a:r>
          </a:p>
        </p:txBody>
      </p:sp>
      <p:pic>
        <p:nvPicPr>
          <p:cNvPr id="3" name="Picture 3">
            <a:extLst>
              <a:ext uri="{FF2B5EF4-FFF2-40B4-BE49-F238E27FC236}">
                <a16:creationId xmlns:a16="http://schemas.microsoft.com/office/drawing/2014/main" id="{E5304AD3-8224-42AB-8857-0601D0E624DE}"/>
              </a:ext>
            </a:extLst>
          </p:cNvPr>
          <p:cNvPicPr>
            <a:picLocks noChangeAspect="1"/>
          </p:cNvPicPr>
          <p:nvPr/>
        </p:nvPicPr>
        <p:blipFill>
          <a:blip r:embed="rId4"/>
          <a:stretch>
            <a:fillRect/>
          </a:stretch>
        </p:blipFill>
        <p:spPr>
          <a:xfrm>
            <a:off x="818521" y="6253702"/>
            <a:ext cx="2733675" cy="619125"/>
          </a:xfrm>
          <a:prstGeom prst="rect">
            <a:avLst/>
          </a:prstGeom>
        </p:spPr>
      </p:pic>
    </p:spTree>
    <p:extLst>
      <p:ext uri="{BB962C8B-B14F-4D97-AF65-F5344CB8AC3E}">
        <p14:creationId xmlns:p14="http://schemas.microsoft.com/office/powerpoint/2010/main" val="2559232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Weekly Meeting Advantages</a:t>
            </a:r>
            <a:endParaRPr lang="en-US" sz="3200" dirty="0">
              <a:ea typeface="+mj-lt"/>
              <a:cs typeface="+mj-lt"/>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5" y="1754316"/>
            <a:ext cx="11376995" cy="4493538"/>
          </a:xfrm>
          <a:prstGeom prst="rect">
            <a:avLst/>
          </a:prstGeom>
          <a:noFill/>
        </p:spPr>
        <p:txBody>
          <a:bodyPr wrap="square" rtlCol="0">
            <a:spAutoFit/>
          </a:bodyPr>
          <a:lstStyle/>
          <a:p>
            <a:pPr marL="457200" indent="-457200">
              <a:buClr>
                <a:srgbClr val="0C5C73"/>
              </a:buClr>
              <a:buFont typeface="Arial" panose="020B0604020202020204" pitchFamily="34" charset="0"/>
              <a:buChar char="•"/>
            </a:pPr>
            <a:r>
              <a:rPr lang="en-US" sz="2600"/>
              <a:t>Offers the opportunity to track important results weekly.</a:t>
            </a:r>
          </a:p>
          <a:p>
            <a:pPr>
              <a:buClr>
                <a:srgbClr val="0C5C73"/>
              </a:buClr>
            </a:pPr>
            <a:endParaRPr lang="en-US" sz="2600"/>
          </a:p>
          <a:p>
            <a:pPr marL="457200" indent="-457200">
              <a:buClr>
                <a:srgbClr val="0C5C73"/>
              </a:buClr>
              <a:buFont typeface="Arial" panose="020B0604020202020204" pitchFamily="34" charset="0"/>
              <a:buChar char="•"/>
            </a:pPr>
            <a:r>
              <a:rPr lang="en-US" sz="2600"/>
              <a:t>Supports to create an environment of continuous learning.</a:t>
            </a:r>
          </a:p>
          <a:p>
            <a:pPr>
              <a:buClr>
                <a:srgbClr val="0C5C73"/>
              </a:buClr>
            </a:pPr>
            <a:r>
              <a:rPr lang="en-US" sz="2600"/>
              <a:t> </a:t>
            </a:r>
          </a:p>
          <a:p>
            <a:pPr marL="457200" indent="-457200">
              <a:buClr>
                <a:srgbClr val="0C5C73"/>
              </a:buClr>
              <a:buFont typeface="Arial" panose="020B0604020202020204" pitchFamily="34" charset="0"/>
              <a:buChar char="•"/>
            </a:pPr>
            <a:r>
              <a:rPr lang="en-US" sz="2600"/>
              <a:t>Builds team, Ownership, and Mutual Accountability.</a:t>
            </a:r>
          </a:p>
          <a:p>
            <a:pPr>
              <a:buClr>
                <a:srgbClr val="0C5C73"/>
              </a:buClr>
            </a:pPr>
            <a:endParaRPr lang="en-US" sz="2600"/>
          </a:p>
          <a:p>
            <a:pPr marL="457200" indent="-457200">
              <a:buClr>
                <a:srgbClr val="0C5C73"/>
              </a:buClr>
              <a:buFont typeface="Arial" panose="020B0604020202020204" pitchFamily="34" charset="0"/>
              <a:buChar char="•"/>
            </a:pPr>
            <a:r>
              <a:rPr lang="en-US" sz="2600"/>
              <a:t>Creates transparency and visibility of results.</a:t>
            </a:r>
          </a:p>
          <a:p>
            <a:pPr>
              <a:buClr>
                <a:srgbClr val="0C5C73"/>
              </a:buClr>
            </a:pPr>
            <a:r>
              <a:rPr lang="en-US" sz="2600"/>
              <a:t> </a:t>
            </a:r>
          </a:p>
          <a:p>
            <a:pPr marL="457200" indent="-457200">
              <a:buClr>
                <a:srgbClr val="0C5C73"/>
              </a:buClr>
              <a:buFont typeface="Arial" panose="020B0604020202020204" pitchFamily="34" charset="0"/>
              <a:buChar char="•"/>
            </a:pPr>
            <a:r>
              <a:rPr lang="en-US" sz="2600"/>
              <a:t>Drives issues, problems, and challenges to the table.</a:t>
            </a:r>
          </a:p>
          <a:p>
            <a:pPr>
              <a:buClr>
                <a:srgbClr val="0C5C73"/>
              </a:buClr>
            </a:pPr>
            <a:endParaRPr lang="en-US" sz="2600"/>
          </a:p>
          <a:p>
            <a:pPr marL="457200" indent="-457200">
              <a:buClr>
                <a:srgbClr val="0C5C73"/>
              </a:buClr>
              <a:buFont typeface="Arial" panose="020B0604020202020204" pitchFamily="34" charset="0"/>
              <a:buChar char="•"/>
            </a:pPr>
            <a:r>
              <a:rPr lang="en-US" sz="2600"/>
              <a:t>Teams learn to solve their own problems with peers. </a:t>
            </a:r>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mn-lt"/>
              </a:rPr>
              <a:t>Advantage #1: Your Consolidation of Power </a:t>
            </a:r>
          </a:p>
        </p:txBody>
      </p:sp>
      <p:pic>
        <p:nvPicPr>
          <p:cNvPr id="3" name="Picture 3">
            <a:extLst>
              <a:ext uri="{FF2B5EF4-FFF2-40B4-BE49-F238E27FC236}">
                <a16:creationId xmlns:a16="http://schemas.microsoft.com/office/drawing/2014/main" id="{743460DA-7635-46B5-9A5F-EE0E07A3F09B}"/>
              </a:ext>
            </a:extLst>
          </p:cNvPr>
          <p:cNvPicPr>
            <a:picLocks noChangeAspect="1"/>
          </p:cNvPicPr>
          <p:nvPr/>
        </p:nvPicPr>
        <p:blipFill>
          <a:blip r:embed="rId4"/>
          <a:stretch>
            <a:fillRect/>
          </a:stretch>
        </p:blipFill>
        <p:spPr>
          <a:xfrm>
            <a:off x="818521" y="6253702"/>
            <a:ext cx="2733675" cy="619125"/>
          </a:xfrm>
          <a:prstGeom prst="rect">
            <a:avLst/>
          </a:prstGeom>
        </p:spPr>
      </p:pic>
    </p:spTree>
    <p:extLst>
      <p:ext uri="{BB962C8B-B14F-4D97-AF65-F5344CB8AC3E}">
        <p14:creationId xmlns:p14="http://schemas.microsoft.com/office/powerpoint/2010/main" val="3789374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Weekly Meeting Advantages</a:t>
            </a:r>
            <a:endParaRPr lang="en-US"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5" y="2029719"/>
            <a:ext cx="11376995" cy="2492990"/>
          </a:xfrm>
          <a:prstGeom prst="rect">
            <a:avLst/>
          </a:prstGeom>
          <a:noFill/>
        </p:spPr>
        <p:txBody>
          <a:bodyPr wrap="square" rtlCol="0">
            <a:spAutoFit/>
          </a:bodyPr>
          <a:lstStyle/>
          <a:p>
            <a:pPr marL="457200" indent="-457200">
              <a:buClr>
                <a:srgbClr val="0C5C73"/>
              </a:buClr>
              <a:buFont typeface="Arial" panose="020B0604020202020204" pitchFamily="34" charset="0"/>
              <a:buChar char="•"/>
            </a:pPr>
            <a:r>
              <a:rPr lang="en-US" sz="2600"/>
              <a:t>An environment of continuous learning with peers.</a:t>
            </a:r>
          </a:p>
          <a:p>
            <a:pPr>
              <a:buClr>
                <a:srgbClr val="0C5C73"/>
              </a:buClr>
            </a:pPr>
            <a:endParaRPr lang="en-US" sz="2600"/>
          </a:p>
          <a:p>
            <a:pPr marL="457200" indent="-457200">
              <a:buClr>
                <a:srgbClr val="0C5C73"/>
              </a:buClr>
              <a:buFont typeface="Arial" panose="020B0604020202020204" pitchFamily="34" charset="0"/>
              <a:buChar char="•"/>
            </a:pPr>
            <a:r>
              <a:rPr lang="en-US" sz="2600"/>
              <a:t>Freedom and Ownership, to be fully responsible and fully accountable.</a:t>
            </a:r>
          </a:p>
          <a:p>
            <a:pPr>
              <a:buClr>
                <a:srgbClr val="0C5C73"/>
              </a:buClr>
            </a:pPr>
            <a:endParaRPr lang="en-US" sz="2600"/>
          </a:p>
          <a:p>
            <a:pPr marL="457200" indent="-457200">
              <a:buClr>
                <a:srgbClr val="0C5C73"/>
              </a:buClr>
              <a:buFont typeface="Arial" panose="020B0604020202020204" pitchFamily="34" charset="0"/>
              <a:buChar char="•"/>
            </a:pPr>
            <a:r>
              <a:rPr lang="en-US" sz="2600"/>
              <a:t>This full responsibility coupled with weekly repetition of solving problems sharpens problem solving skills. </a:t>
            </a:r>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mn-lt"/>
              </a:rPr>
              <a:t>Advantage #2: Building Your Power Base</a:t>
            </a:r>
          </a:p>
        </p:txBody>
      </p:sp>
      <p:pic>
        <p:nvPicPr>
          <p:cNvPr id="5" name="Picture 6">
            <a:extLst>
              <a:ext uri="{FF2B5EF4-FFF2-40B4-BE49-F238E27FC236}">
                <a16:creationId xmlns:a16="http://schemas.microsoft.com/office/drawing/2014/main" id="{ED1A20D4-DBE2-4827-9348-A441C4E9D0E7}"/>
              </a:ext>
            </a:extLst>
          </p:cNvPr>
          <p:cNvPicPr>
            <a:picLocks noChangeAspect="1"/>
          </p:cNvPicPr>
          <p:nvPr/>
        </p:nvPicPr>
        <p:blipFill>
          <a:blip r:embed="rId4"/>
          <a:stretch>
            <a:fillRect/>
          </a:stretch>
        </p:blipFill>
        <p:spPr>
          <a:xfrm>
            <a:off x="818521" y="6253702"/>
            <a:ext cx="2733675" cy="619125"/>
          </a:xfrm>
          <a:prstGeom prst="rect">
            <a:avLst/>
          </a:prstGeom>
        </p:spPr>
      </p:pic>
    </p:spTree>
    <p:extLst>
      <p:ext uri="{BB962C8B-B14F-4D97-AF65-F5344CB8AC3E}">
        <p14:creationId xmlns:p14="http://schemas.microsoft.com/office/powerpoint/2010/main" val="3936403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Weekly Meeting Advantages</a:t>
            </a:r>
            <a:endParaRPr lang="en-US"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5" y="2029719"/>
            <a:ext cx="11376995" cy="2492990"/>
          </a:xfrm>
          <a:prstGeom prst="rect">
            <a:avLst/>
          </a:prstGeom>
          <a:noFill/>
        </p:spPr>
        <p:txBody>
          <a:bodyPr wrap="square" rtlCol="0">
            <a:spAutoFit/>
          </a:bodyPr>
          <a:lstStyle/>
          <a:p>
            <a:pPr marL="457200" indent="-457200">
              <a:buClr>
                <a:srgbClr val="0C5C73"/>
              </a:buClr>
              <a:buFont typeface="Arial" panose="020B0604020202020204" pitchFamily="34" charset="0"/>
              <a:buChar char="•"/>
            </a:pPr>
            <a:r>
              <a:rPr lang="en-US" sz="2600"/>
              <a:t>Weekly repetition trains participants in seeing business from the                               whole perspective as an owner sees it.  </a:t>
            </a:r>
          </a:p>
          <a:p>
            <a:pPr>
              <a:buClr>
                <a:srgbClr val="0C5C73"/>
              </a:buClr>
            </a:pPr>
            <a:endParaRPr lang="en-US" sz="2600"/>
          </a:p>
          <a:p>
            <a:pPr marL="457200" indent="-457200">
              <a:buClr>
                <a:srgbClr val="0C5C73"/>
              </a:buClr>
              <a:buFont typeface="Arial" panose="020B0604020202020204" pitchFamily="34" charset="0"/>
              <a:buChar char="•"/>
            </a:pPr>
            <a:r>
              <a:rPr lang="en-US" sz="2600"/>
              <a:t>That training builds their leadership skills. </a:t>
            </a:r>
          </a:p>
          <a:p>
            <a:pPr>
              <a:buClr>
                <a:srgbClr val="0C5C73"/>
              </a:buClr>
            </a:pPr>
            <a:endParaRPr lang="en-US" sz="2600"/>
          </a:p>
          <a:p>
            <a:pPr marL="457200" indent="-457200">
              <a:buClr>
                <a:srgbClr val="0C5C73"/>
              </a:buClr>
              <a:buFont typeface="Arial" panose="020B0604020202020204" pitchFamily="34" charset="0"/>
              <a:buChar char="•"/>
            </a:pPr>
            <a:r>
              <a:rPr lang="en-US" sz="2600"/>
              <a:t>This can provide the foundation for a succession or exit strategy. </a:t>
            </a:r>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latin typeface="+mn-lt"/>
              </a:rPr>
              <a:t>Advantage #3: Building Lasting Ownership &amp; Leadership</a:t>
            </a:r>
          </a:p>
        </p:txBody>
      </p:sp>
      <p:pic>
        <p:nvPicPr>
          <p:cNvPr id="3" name="Picture 3">
            <a:extLst>
              <a:ext uri="{FF2B5EF4-FFF2-40B4-BE49-F238E27FC236}">
                <a16:creationId xmlns:a16="http://schemas.microsoft.com/office/drawing/2014/main" id="{9848A6CF-FAC0-42F9-B879-E7647F496A21}"/>
              </a:ext>
            </a:extLst>
          </p:cNvPr>
          <p:cNvPicPr>
            <a:picLocks noChangeAspect="1"/>
          </p:cNvPicPr>
          <p:nvPr/>
        </p:nvPicPr>
        <p:blipFill>
          <a:blip r:embed="rId4"/>
          <a:stretch>
            <a:fillRect/>
          </a:stretch>
        </p:blipFill>
        <p:spPr>
          <a:xfrm>
            <a:off x="818522" y="6253703"/>
            <a:ext cx="2733675" cy="619125"/>
          </a:xfrm>
          <a:prstGeom prst="rect">
            <a:avLst/>
          </a:prstGeom>
        </p:spPr>
      </p:pic>
    </p:spTree>
    <p:extLst>
      <p:ext uri="{BB962C8B-B14F-4D97-AF65-F5344CB8AC3E}">
        <p14:creationId xmlns:p14="http://schemas.microsoft.com/office/powerpoint/2010/main" val="2729915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Weekly Meeting Advantages</a:t>
            </a:r>
            <a:endParaRPr lang="en-US"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5" y="2029719"/>
            <a:ext cx="11376995" cy="2893100"/>
          </a:xfrm>
          <a:prstGeom prst="rect">
            <a:avLst/>
          </a:prstGeom>
          <a:noFill/>
        </p:spPr>
        <p:txBody>
          <a:bodyPr wrap="square" rtlCol="0">
            <a:spAutoFit/>
          </a:bodyPr>
          <a:lstStyle/>
          <a:p>
            <a:pPr marL="457200" indent="-457200">
              <a:buClr>
                <a:srgbClr val="0C5C73"/>
              </a:buClr>
              <a:buFont typeface="Arial" panose="020B0604020202020204" pitchFamily="34" charset="0"/>
              <a:buChar char="•"/>
            </a:pPr>
            <a:r>
              <a:rPr lang="en-US" sz="2600"/>
              <a:t>The meeting should be no more than one hour.</a:t>
            </a:r>
          </a:p>
          <a:p>
            <a:pPr>
              <a:buClr>
                <a:srgbClr val="0C5C73"/>
              </a:buClr>
            </a:pPr>
            <a:endParaRPr lang="en-US" sz="2600"/>
          </a:p>
          <a:p>
            <a:pPr marL="457200" indent="-457200">
              <a:buClr>
                <a:srgbClr val="0C5C73"/>
              </a:buClr>
              <a:buFont typeface="Arial" panose="020B0604020202020204" pitchFamily="34" charset="0"/>
              <a:buChar char="•"/>
            </a:pPr>
            <a:r>
              <a:rPr lang="en-US" sz="2600"/>
              <a:t>No story,  just the facts. Or else you successfully achieve the phenomena commonly known as “death by meeting.”</a:t>
            </a:r>
          </a:p>
          <a:p>
            <a:pPr>
              <a:buClr>
                <a:srgbClr val="0C5C73"/>
              </a:buClr>
            </a:pPr>
            <a:endParaRPr lang="en-US" sz="2600"/>
          </a:p>
          <a:p>
            <a:pPr marL="457200" indent="-457200">
              <a:buClr>
                <a:srgbClr val="0C5C73"/>
              </a:buClr>
              <a:buFont typeface="Arial" panose="020B0604020202020204" pitchFamily="34" charset="0"/>
              <a:buChar char="•"/>
            </a:pPr>
            <a:r>
              <a:rPr lang="en-US" sz="2600"/>
              <a:t>Each weekly meeting continuously adds focus and challenge to                                   team's performance. </a:t>
            </a:r>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mn-lt"/>
              </a:rPr>
              <a:t>Advantage #4: Keep it Alive, Keep it Moving </a:t>
            </a:r>
          </a:p>
        </p:txBody>
      </p:sp>
      <p:pic>
        <p:nvPicPr>
          <p:cNvPr id="3" name="Picture 3">
            <a:extLst>
              <a:ext uri="{FF2B5EF4-FFF2-40B4-BE49-F238E27FC236}">
                <a16:creationId xmlns:a16="http://schemas.microsoft.com/office/drawing/2014/main" id="{50DDE7C5-376C-47BA-AB43-D1BB8CA71BEA}"/>
              </a:ext>
            </a:extLst>
          </p:cNvPr>
          <p:cNvPicPr>
            <a:picLocks noChangeAspect="1"/>
          </p:cNvPicPr>
          <p:nvPr/>
        </p:nvPicPr>
        <p:blipFill>
          <a:blip r:embed="rId4"/>
          <a:stretch>
            <a:fillRect/>
          </a:stretch>
        </p:blipFill>
        <p:spPr>
          <a:xfrm>
            <a:off x="804144" y="6239325"/>
            <a:ext cx="2733675" cy="619125"/>
          </a:xfrm>
          <a:prstGeom prst="rect">
            <a:avLst/>
          </a:prstGeom>
        </p:spPr>
      </p:pic>
    </p:spTree>
    <p:extLst>
      <p:ext uri="{BB962C8B-B14F-4D97-AF65-F5344CB8AC3E}">
        <p14:creationId xmlns:p14="http://schemas.microsoft.com/office/powerpoint/2010/main" val="2955939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Weekly Meeting Advantages</a:t>
            </a:r>
            <a:endParaRPr lang="en-US"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5" y="2029719"/>
            <a:ext cx="11376995" cy="2492990"/>
          </a:xfrm>
          <a:prstGeom prst="rect">
            <a:avLst/>
          </a:prstGeom>
          <a:noFill/>
        </p:spPr>
        <p:txBody>
          <a:bodyPr wrap="square" rtlCol="0">
            <a:spAutoFit/>
          </a:bodyPr>
          <a:lstStyle/>
          <a:p>
            <a:pPr marL="457200" indent="-457200">
              <a:buClr>
                <a:srgbClr val="0C5C73"/>
              </a:buClr>
              <a:buFont typeface="Arial" panose="020B0604020202020204" pitchFamily="34" charset="0"/>
              <a:buChar char="•"/>
            </a:pPr>
            <a:r>
              <a:rPr lang="en-US" sz="2600"/>
              <a:t>Without continuous learning your business plateaus.</a:t>
            </a:r>
          </a:p>
          <a:p>
            <a:pPr>
              <a:buClr>
                <a:srgbClr val="0C5C73"/>
              </a:buClr>
            </a:pPr>
            <a:endParaRPr lang="en-US" sz="2600"/>
          </a:p>
          <a:p>
            <a:pPr marL="457200" indent="-457200">
              <a:buClr>
                <a:srgbClr val="0C5C73"/>
              </a:buClr>
              <a:buFont typeface="Arial" panose="020B0604020202020204" pitchFamily="34" charset="0"/>
              <a:buChar char="•"/>
            </a:pPr>
            <a:r>
              <a:rPr lang="en-US" sz="2600"/>
              <a:t>Continuous learning supports business growth and continued profitability, which supports career pathways for key employees, which supports their motivation and best efforts, which gives you a highly productive work force, which again, gives you business success and profitability. </a:t>
            </a:r>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latin typeface="+mn-lt"/>
              </a:rPr>
              <a:t>Advantage #5: An Environment of Continuous Learning </a:t>
            </a:r>
          </a:p>
        </p:txBody>
      </p:sp>
      <p:pic>
        <p:nvPicPr>
          <p:cNvPr id="3" name="Picture 3">
            <a:extLst>
              <a:ext uri="{FF2B5EF4-FFF2-40B4-BE49-F238E27FC236}">
                <a16:creationId xmlns:a16="http://schemas.microsoft.com/office/drawing/2014/main" id="{487B77EF-F409-400A-BD14-568BF4274A73}"/>
              </a:ext>
            </a:extLst>
          </p:cNvPr>
          <p:cNvPicPr>
            <a:picLocks noChangeAspect="1"/>
          </p:cNvPicPr>
          <p:nvPr/>
        </p:nvPicPr>
        <p:blipFill>
          <a:blip r:embed="rId4"/>
          <a:stretch>
            <a:fillRect/>
          </a:stretch>
        </p:blipFill>
        <p:spPr>
          <a:xfrm>
            <a:off x="804144" y="6239325"/>
            <a:ext cx="2733675" cy="619125"/>
          </a:xfrm>
          <a:prstGeom prst="rect">
            <a:avLst/>
          </a:prstGeom>
        </p:spPr>
      </p:pic>
    </p:spTree>
    <p:extLst>
      <p:ext uri="{BB962C8B-B14F-4D97-AF65-F5344CB8AC3E}">
        <p14:creationId xmlns:p14="http://schemas.microsoft.com/office/powerpoint/2010/main" val="2938628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53100" y="-21076"/>
            <a:ext cx="6438900" cy="6879076"/>
          </a:xfrm>
          <a:prstGeom prst="rect">
            <a:avLst/>
          </a:prstGeom>
          <a:solidFill>
            <a:srgbClr val="FFFFFF"/>
          </a:solidFill>
          <a:ln>
            <a:solidFill>
              <a:srgbClr val="A1BD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3018" r="12476"/>
          <a:stretch/>
        </p:blipFill>
        <p:spPr>
          <a:xfrm>
            <a:off x="0" y="0"/>
            <a:ext cx="6373504" cy="6858000"/>
          </a:xfrm>
          <a:prstGeom prst="rect">
            <a:avLst/>
          </a:prstGeom>
        </p:spPr>
      </p:pic>
      <p:sp>
        <p:nvSpPr>
          <p:cNvPr id="10" name="TextBox 9"/>
          <p:cNvSpPr txBox="1"/>
          <p:nvPr/>
        </p:nvSpPr>
        <p:spPr>
          <a:xfrm>
            <a:off x="6373504" y="2191979"/>
            <a:ext cx="5818496" cy="2800767"/>
          </a:xfrm>
          <a:prstGeom prst="rect">
            <a:avLst/>
          </a:prstGeom>
          <a:noFill/>
        </p:spPr>
        <p:txBody>
          <a:bodyPr wrap="square" rtlCol="0" anchor="t">
            <a:spAutoFit/>
          </a:bodyPr>
          <a:lstStyle/>
          <a:p>
            <a:pPr algn="ctr"/>
            <a:r>
              <a:rPr lang="en-US" sz="4400" b="1">
                <a:solidFill>
                  <a:srgbClr val="0C5C73"/>
                </a:solidFill>
                <a:latin typeface="Verdana"/>
                <a:ea typeface="Verdana"/>
                <a:cs typeface="Verdana"/>
              </a:rPr>
              <a:t>Create An Environment of Continuous Improvement</a:t>
            </a:r>
            <a:endParaRPr lang="en-US" sz="4400" b="1">
              <a:solidFill>
                <a:srgbClr val="0C5C7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29170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835190" cy="621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Breakthroughs</a:t>
            </a:r>
            <a:endParaRPr lang="en-US" sz="3200" dirty="0">
              <a:ea typeface="+mj-lt"/>
              <a:cs typeface="+mj-lt"/>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5" y="1759225"/>
            <a:ext cx="11376995" cy="2923877"/>
          </a:xfrm>
          <a:prstGeom prst="rect">
            <a:avLst/>
          </a:prstGeom>
          <a:noFill/>
        </p:spPr>
        <p:txBody>
          <a:bodyPr wrap="square" rtlCol="0">
            <a:spAutoFit/>
          </a:bodyPr>
          <a:lstStyle/>
          <a:p>
            <a:pPr algn="ctr"/>
            <a:r>
              <a:rPr lang="en-US" sz="2800" b="1"/>
              <a:t>Apathy, resignation, laziness and reasonableness are replaced with</a:t>
            </a:r>
          </a:p>
          <a:p>
            <a:pPr algn="ctr"/>
            <a:endParaRPr lang="en-US" sz="3200" b="1"/>
          </a:p>
          <a:p>
            <a:pPr algn="ctr"/>
            <a:r>
              <a:rPr lang="en-US" sz="3200" b="1">
                <a:solidFill>
                  <a:srgbClr val="0C5C73"/>
                </a:solidFill>
              </a:rPr>
              <a:t>	Transparency, Focus and Accomplishments.</a:t>
            </a:r>
          </a:p>
          <a:p>
            <a:pPr algn="ctr"/>
            <a:endParaRPr lang="en-US" sz="3200" b="1"/>
          </a:p>
          <a:p>
            <a:pPr algn="ctr"/>
            <a:r>
              <a:rPr lang="en-US" sz="2800" b="1"/>
              <a:t>As each person sees how they can contribute to the whole team winning.</a:t>
            </a:r>
          </a:p>
          <a:p>
            <a:endParaRPr lang="en-US" sz="3200" b="1"/>
          </a:p>
        </p:txBody>
      </p:sp>
      <p:pic>
        <p:nvPicPr>
          <p:cNvPr id="3" name="Picture 3">
            <a:extLst>
              <a:ext uri="{FF2B5EF4-FFF2-40B4-BE49-F238E27FC236}">
                <a16:creationId xmlns:a16="http://schemas.microsoft.com/office/drawing/2014/main" id="{576BF525-3888-42B3-B507-702637F840B4}"/>
              </a:ext>
            </a:extLst>
          </p:cNvPr>
          <p:cNvPicPr>
            <a:picLocks noChangeAspect="1"/>
          </p:cNvPicPr>
          <p:nvPr/>
        </p:nvPicPr>
        <p:blipFill>
          <a:blip r:embed="rId4"/>
          <a:stretch>
            <a:fillRect/>
          </a:stretch>
        </p:blipFill>
        <p:spPr>
          <a:xfrm>
            <a:off x="818521" y="6268079"/>
            <a:ext cx="2733675" cy="619125"/>
          </a:xfrm>
          <a:prstGeom prst="rect">
            <a:avLst/>
          </a:prstGeom>
        </p:spPr>
      </p:pic>
    </p:spTree>
    <p:extLst>
      <p:ext uri="{BB962C8B-B14F-4D97-AF65-F5344CB8AC3E}">
        <p14:creationId xmlns:p14="http://schemas.microsoft.com/office/powerpoint/2010/main" val="3158636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156253" y="2488852"/>
            <a:ext cx="4682948" cy="3805875"/>
          </a:xfrm>
          <a:prstGeom prst="rect">
            <a:avLst/>
          </a:prstGeom>
        </p:spPr>
      </p:pic>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677039" cy="621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Breakthroughs</a:t>
            </a:r>
            <a:endParaRPr lang="en-US" dirty="0"/>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4" y="1821900"/>
            <a:ext cx="11376995" cy="3293209"/>
          </a:xfrm>
          <a:prstGeom prst="rect">
            <a:avLst/>
          </a:prstGeom>
          <a:noFill/>
        </p:spPr>
        <p:txBody>
          <a:bodyPr wrap="square" rtlCol="0">
            <a:spAutoFit/>
          </a:bodyPr>
          <a:lstStyle/>
          <a:p>
            <a:pPr marL="457200" indent="-457200">
              <a:buClr>
                <a:srgbClr val="0C5C73"/>
              </a:buClr>
              <a:buFont typeface="Arial" panose="020B0604020202020204" pitchFamily="34" charset="0"/>
              <a:buChar char="•"/>
            </a:pPr>
            <a:r>
              <a:rPr lang="en-US" sz="2600"/>
              <a:t>Each person has the opportunity to speak up for what drives their own success.</a:t>
            </a:r>
          </a:p>
          <a:p>
            <a:pPr marL="457200" indent="-457200">
              <a:buClr>
                <a:srgbClr val="0C5C73"/>
              </a:buClr>
              <a:buFont typeface="Arial" panose="020B0604020202020204" pitchFamily="34" charset="0"/>
              <a:buChar char="•"/>
            </a:pPr>
            <a:endParaRPr lang="en-US" sz="2600"/>
          </a:p>
          <a:p>
            <a:pPr marL="457200" indent="-457200">
              <a:buClr>
                <a:srgbClr val="0C5C73"/>
              </a:buClr>
              <a:buFont typeface="Arial" panose="020B0604020202020204" pitchFamily="34" charset="0"/>
              <a:buChar char="•"/>
            </a:pPr>
            <a:r>
              <a:rPr lang="en-US" sz="2600"/>
              <a:t>Reporting makes everything important completely visible.  </a:t>
            </a:r>
          </a:p>
          <a:p>
            <a:pPr marL="457200" indent="-457200">
              <a:buClr>
                <a:srgbClr val="0C5C73"/>
              </a:buClr>
              <a:buFont typeface="Arial" panose="020B0604020202020204" pitchFamily="34" charset="0"/>
              <a:buChar char="•"/>
            </a:pPr>
            <a:endParaRPr lang="en-US" sz="2600"/>
          </a:p>
          <a:p>
            <a:pPr marL="457200" indent="-457200">
              <a:buClr>
                <a:srgbClr val="0C5C73"/>
              </a:buClr>
              <a:buFont typeface="Arial" panose="020B0604020202020204" pitchFamily="34" charset="0"/>
              <a:buChar char="•"/>
            </a:pPr>
            <a:r>
              <a:rPr lang="en-US" sz="2600"/>
              <a:t>Reporting to peers drives problem solving with peers.</a:t>
            </a:r>
          </a:p>
          <a:p>
            <a:pPr marL="457200" indent="-457200">
              <a:buClr>
                <a:srgbClr val="0C5C73"/>
              </a:buClr>
              <a:buFont typeface="Arial" panose="020B0604020202020204" pitchFamily="34" charset="0"/>
              <a:buChar char="•"/>
            </a:pPr>
            <a:endParaRPr lang="en-US" sz="2600"/>
          </a:p>
          <a:p>
            <a:pPr marL="457200" indent="-457200">
              <a:buClr>
                <a:srgbClr val="0C5C73"/>
              </a:buClr>
              <a:buFont typeface="Arial" panose="020B0604020202020204" pitchFamily="34" charset="0"/>
              <a:buChar char="•"/>
            </a:pPr>
            <a:r>
              <a:rPr lang="en-US" sz="2600"/>
              <a:t>Peer to peer problem solving drives ownership and accountability for                 whole team.</a:t>
            </a:r>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mn-lt"/>
              </a:rPr>
              <a:t>Bottom Line Results </a:t>
            </a:r>
          </a:p>
        </p:txBody>
      </p:sp>
      <p:pic>
        <p:nvPicPr>
          <p:cNvPr id="3" name="Picture 3">
            <a:extLst>
              <a:ext uri="{FF2B5EF4-FFF2-40B4-BE49-F238E27FC236}">
                <a16:creationId xmlns:a16="http://schemas.microsoft.com/office/drawing/2014/main" id="{6DFBF2C1-326B-4717-8028-362091DAD2CE}"/>
              </a:ext>
            </a:extLst>
          </p:cNvPr>
          <p:cNvPicPr>
            <a:picLocks noChangeAspect="1"/>
          </p:cNvPicPr>
          <p:nvPr/>
        </p:nvPicPr>
        <p:blipFill>
          <a:blip r:embed="rId5"/>
          <a:stretch>
            <a:fillRect/>
          </a:stretch>
        </p:blipFill>
        <p:spPr>
          <a:xfrm>
            <a:off x="818521" y="6253702"/>
            <a:ext cx="2733675" cy="619125"/>
          </a:xfrm>
          <a:prstGeom prst="rect">
            <a:avLst/>
          </a:prstGeom>
        </p:spPr>
      </p:pic>
    </p:spTree>
    <p:extLst>
      <p:ext uri="{BB962C8B-B14F-4D97-AF65-F5344CB8AC3E}">
        <p14:creationId xmlns:p14="http://schemas.microsoft.com/office/powerpoint/2010/main" val="723113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156253" y="2488852"/>
            <a:ext cx="4682948" cy="3805875"/>
          </a:xfrm>
          <a:prstGeom prst="rect">
            <a:avLst/>
          </a:prstGeom>
        </p:spPr>
      </p:pic>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950209" cy="621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Breakthroughs</a:t>
            </a:r>
            <a:endParaRPr lang="en-US" sz="3200" dirty="0">
              <a:ea typeface="+mj-lt"/>
              <a:cs typeface="+mj-lt"/>
            </a:endParaRP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5" y="2029719"/>
            <a:ext cx="11376995" cy="2369880"/>
          </a:xfrm>
          <a:prstGeom prst="rect">
            <a:avLst/>
          </a:prstGeom>
          <a:noFill/>
        </p:spPr>
        <p:txBody>
          <a:bodyPr wrap="square" rtlCol="0">
            <a:spAutoFit/>
          </a:bodyPr>
          <a:lstStyle/>
          <a:p>
            <a:pPr algn="ctr"/>
            <a:r>
              <a:rPr lang="en-US" sz="2800"/>
              <a:t>Teams become the </a:t>
            </a:r>
            <a:r>
              <a:rPr lang="en-US" sz="3200" b="1"/>
              <a:t>DRIVING</a:t>
            </a:r>
            <a:r>
              <a:rPr lang="en-US" sz="2400"/>
              <a:t> </a:t>
            </a:r>
            <a:r>
              <a:rPr lang="en-US" sz="2800"/>
              <a:t>force of daily operations.</a:t>
            </a:r>
          </a:p>
          <a:p>
            <a:pPr algn="ctr"/>
            <a:r>
              <a:rPr lang="en-US" sz="2400"/>
              <a:t> </a:t>
            </a:r>
          </a:p>
          <a:p>
            <a:pPr algn="ctr"/>
            <a:r>
              <a:rPr lang="en-US" sz="3200" b="1"/>
              <a:t>PRODUCTIVITY</a:t>
            </a:r>
            <a:r>
              <a:rPr lang="en-US" sz="3200"/>
              <a:t> </a:t>
            </a:r>
            <a:r>
              <a:rPr lang="en-US" sz="2800"/>
              <a:t>goes up.</a:t>
            </a:r>
          </a:p>
          <a:p>
            <a:pPr algn="ctr"/>
            <a:r>
              <a:rPr lang="en-US" sz="2400"/>
              <a:t> </a:t>
            </a:r>
          </a:p>
          <a:p>
            <a:pPr algn="ctr"/>
            <a:r>
              <a:rPr lang="en-US" sz="2800"/>
              <a:t>And </a:t>
            </a:r>
            <a:r>
              <a:rPr lang="en-US" sz="3200" b="1"/>
              <a:t>PROFITS</a:t>
            </a:r>
            <a:r>
              <a:rPr lang="en-US" sz="2400"/>
              <a:t> </a:t>
            </a:r>
            <a:r>
              <a:rPr lang="en-US" sz="2800"/>
              <a:t>follow.</a:t>
            </a:r>
            <a:endParaRPr lang="en-US" sz="2400"/>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mn-lt"/>
              </a:rPr>
              <a:t>Bottom Line Results</a:t>
            </a:r>
            <a:endParaRPr lang="en-US" sz="2400" b="1">
              <a:latin typeface="+mn-lt"/>
            </a:endParaRPr>
          </a:p>
        </p:txBody>
      </p:sp>
      <p:pic>
        <p:nvPicPr>
          <p:cNvPr id="3" name="Picture 3">
            <a:extLst>
              <a:ext uri="{FF2B5EF4-FFF2-40B4-BE49-F238E27FC236}">
                <a16:creationId xmlns:a16="http://schemas.microsoft.com/office/drawing/2014/main" id="{69DE10E9-0467-4148-BC4D-1A1BFA7804BA}"/>
              </a:ext>
            </a:extLst>
          </p:cNvPr>
          <p:cNvPicPr>
            <a:picLocks noChangeAspect="1"/>
          </p:cNvPicPr>
          <p:nvPr/>
        </p:nvPicPr>
        <p:blipFill>
          <a:blip r:embed="rId5"/>
          <a:stretch>
            <a:fillRect/>
          </a:stretch>
        </p:blipFill>
        <p:spPr>
          <a:xfrm>
            <a:off x="818521" y="6253702"/>
            <a:ext cx="2733675" cy="619125"/>
          </a:xfrm>
          <a:prstGeom prst="rect">
            <a:avLst/>
          </a:prstGeom>
        </p:spPr>
      </p:pic>
    </p:spTree>
    <p:extLst>
      <p:ext uri="{BB962C8B-B14F-4D97-AF65-F5344CB8AC3E}">
        <p14:creationId xmlns:p14="http://schemas.microsoft.com/office/powerpoint/2010/main" val="3857949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950209" cy="621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Breakthroughs</a:t>
            </a:r>
            <a:endParaRPr lang="en-US" sz="3200" dirty="0">
              <a:ea typeface="+mj-lt"/>
              <a:cs typeface="+mj-lt"/>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5" y="1353523"/>
            <a:ext cx="11376995" cy="3354765"/>
          </a:xfrm>
          <a:prstGeom prst="rect">
            <a:avLst/>
          </a:prstGeom>
          <a:noFill/>
        </p:spPr>
        <p:txBody>
          <a:bodyPr wrap="square" rtlCol="0">
            <a:spAutoFit/>
          </a:bodyPr>
          <a:lstStyle/>
          <a:p>
            <a:pPr algn="ctr"/>
            <a:r>
              <a:rPr lang="en-US" sz="2600"/>
              <a:t>The combination of Mastery, Autonomy, and Purpose </a:t>
            </a:r>
          </a:p>
          <a:p>
            <a:pPr algn="ctr"/>
            <a:r>
              <a:rPr lang="en-US" sz="2600"/>
              <a:t>in any business is extremely </a:t>
            </a:r>
            <a:endParaRPr lang="en-US" sz="4000" b="1"/>
          </a:p>
          <a:p>
            <a:pPr algn="ctr"/>
            <a:r>
              <a:rPr lang="en-US" sz="3200" b="1">
                <a:solidFill>
                  <a:srgbClr val="0C5C73"/>
                </a:solidFill>
              </a:rPr>
              <a:t>POWERFUL, PRODUCTIVE, and PROFITABLE.</a:t>
            </a:r>
          </a:p>
          <a:p>
            <a:pPr algn="ctr"/>
            <a:endParaRPr lang="en-US" sz="3200" b="1"/>
          </a:p>
          <a:p>
            <a:pPr algn="ctr"/>
            <a:r>
              <a:rPr lang="en-US" sz="2600"/>
              <a:t>This comes together in your Weekly Meeting.</a:t>
            </a:r>
          </a:p>
          <a:p>
            <a:pPr algn="ctr"/>
            <a:endParaRPr lang="en-US" sz="2200" b="1"/>
          </a:p>
          <a:p>
            <a:pPr algn="ctr"/>
            <a:r>
              <a:rPr lang="en-US" sz="4800" b="1">
                <a:solidFill>
                  <a:srgbClr val="0C5C73"/>
                </a:solidFill>
              </a:rPr>
              <a:t>To give you Breakthrough Level Results.</a:t>
            </a:r>
          </a:p>
        </p:txBody>
      </p:sp>
      <p:pic>
        <p:nvPicPr>
          <p:cNvPr id="3" name="Picture 3">
            <a:extLst>
              <a:ext uri="{FF2B5EF4-FFF2-40B4-BE49-F238E27FC236}">
                <a16:creationId xmlns:a16="http://schemas.microsoft.com/office/drawing/2014/main" id="{61A1C401-A12A-4ECF-8291-A97948574309}"/>
              </a:ext>
            </a:extLst>
          </p:cNvPr>
          <p:cNvPicPr>
            <a:picLocks noChangeAspect="1"/>
          </p:cNvPicPr>
          <p:nvPr/>
        </p:nvPicPr>
        <p:blipFill>
          <a:blip r:embed="rId4"/>
          <a:stretch>
            <a:fillRect/>
          </a:stretch>
        </p:blipFill>
        <p:spPr>
          <a:xfrm>
            <a:off x="832899" y="6253702"/>
            <a:ext cx="2733675" cy="619125"/>
          </a:xfrm>
          <a:prstGeom prst="rect">
            <a:avLst/>
          </a:prstGeom>
        </p:spPr>
      </p:pic>
    </p:spTree>
    <p:extLst>
      <p:ext uri="{BB962C8B-B14F-4D97-AF65-F5344CB8AC3E}">
        <p14:creationId xmlns:p14="http://schemas.microsoft.com/office/powerpoint/2010/main" val="98886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sp>
        <p:nvSpPr>
          <p:cNvPr id="8" name="TextBox 7"/>
          <p:cNvSpPr txBox="1"/>
          <p:nvPr/>
        </p:nvSpPr>
        <p:spPr>
          <a:xfrm>
            <a:off x="815005" y="958855"/>
            <a:ext cx="11376995" cy="4493538"/>
          </a:xfrm>
          <a:prstGeom prst="rect">
            <a:avLst/>
          </a:prstGeom>
          <a:noFill/>
        </p:spPr>
        <p:txBody>
          <a:bodyPr wrap="square" rtlCol="0">
            <a:spAutoFit/>
          </a:bodyPr>
          <a:lstStyle/>
          <a:p>
            <a:pPr marL="342900" indent="-342900">
              <a:buClr>
                <a:srgbClr val="0C5C73"/>
              </a:buClr>
              <a:buFont typeface="Arial" panose="020B0604020202020204" pitchFamily="34" charset="0"/>
              <a:buChar char="•"/>
            </a:pPr>
            <a:r>
              <a:rPr lang="en-US" sz="2600"/>
              <a:t>Understand what really motivates employees. </a:t>
            </a:r>
          </a:p>
          <a:p>
            <a:pPr marL="342900" indent="-342900">
              <a:buClr>
                <a:srgbClr val="0C5C73"/>
              </a:buClr>
              <a:buFont typeface="Arial" panose="020B0604020202020204" pitchFamily="34" charset="0"/>
              <a:buChar char="•"/>
            </a:pPr>
            <a:endParaRPr lang="en-US" sz="2600"/>
          </a:p>
          <a:p>
            <a:pPr marL="342900" indent="-342900">
              <a:buClr>
                <a:srgbClr val="0C5C73"/>
              </a:buClr>
              <a:buFont typeface="Arial" panose="020B0604020202020204" pitchFamily="34" charset="0"/>
              <a:buChar char="•"/>
            </a:pPr>
            <a:r>
              <a:rPr lang="en-US" sz="2600"/>
              <a:t>Discover how a weekly meeting supports motivation, morale, focus,  and drives Breakthrough levels of productivity.   </a:t>
            </a:r>
          </a:p>
          <a:p>
            <a:pPr marL="342900" indent="-342900">
              <a:buClr>
                <a:srgbClr val="0C5C73"/>
              </a:buClr>
              <a:buFont typeface="Arial" panose="020B0604020202020204" pitchFamily="34" charset="0"/>
              <a:buChar char="•"/>
            </a:pPr>
            <a:endParaRPr lang="en-US" sz="2600"/>
          </a:p>
          <a:p>
            <a:pPr marL="342900" indent="-342900">
              <a:buClr>
                <a:srgbClr val="0C5C73"/>
              </a:buClr>
              <a:buFont typeface="Arial" panose="020B0604020202020204" pitchFamily="34" charset="0"/>
              <a:buChar char="•"/>
            </a:pPr>
            <a:r>
              <a:rPr lang="en-US" sz="2600"/>
              <a:t>See the power of the weekly meeting ability to drive issues right to the table            for your team to solve together. </a:t>
            </a:r>
          </a:p>
          <a:p>
            <a:pPr>
              <a:buClr>
                <a:srgbClr val="0C5C73"/>
              </a:buClr>
            </a:pPr>
            <a:endParaRPr lang="en-US" sz="2600"/>
          </a:p>
          <a:p>
            <a:pPr marL="342900" indent="-342900">
              <a:buClr>
                <a:srgbClr val="0C5C73"/>
              </a:buClr>
              <a:buFont typeface="Arial" panose="020B0604020202020204" pitchFamily="34" charset="0"/>
              <a:buChar char="•"/>
            </a:pPr>
            <a:r>
              <a:rPr lang="en-US" sz="2600"/>
              <a:t>Create a coaching environment to support continuous growth and learning. </a:t>
            </a:r>
          </a:p>
          <a:p>
            <a:endParaRPr lang="en-US" sz="2600">
              <a:solidFill>
                <a:srgbClr val="FF0000"/>
              </a:solidFill>
            </a:endParaRPr>
          </a:p>
          <a:p>
            <a:pPr marL="342900" indent="-342900">
              <a:buFont typeface="Arial" panose="020B0604020202020204" pitchFamily="34" charset="0"/>
              <a:buChar char="•"/>
            </a:pPr>
            <a:endParaRPr lang="en-US" sz="2600">
              <a:solidFill>
                <a:srgbClr val="FF0000"/>
              </a:solidFill>
            </a:endParaRPr>
          </a:p>
        </p:txBody>
      </p:sp>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rgbClr val="0C5C73"/>
                </a:solidFill>
                <a:latin typeface="Verdana" panose="020B0604030504040204" pitchFamily="34" charset="0"/>
                <a:ea typeface="Verdana" panose="020B0604030504040204" pitchFamily="34" charset="0"/>
                <a:cs typeface="Verdana" panose="020B0604030504040204" pitchFamily="34" charset="0"/>
              </a:rPr>
              <a:t>Learning Objectives </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pic>
        <p:nvPicPr>
          <p:cNvPr id="3" name="Picture 3">
            <a:extLst>
              <a:ext uri="{FF2B5EF4-FFF2-40B4-BE49-F238E27FC236}">
                <a16:creationId xmlns:a16="http://schemas.microsoft.com/office/drawing/2014/main" id="{79979560-12ED-4F8E-8656-FC72714A9DC6}"/>
              </a:ext>
            </a:extLst>
          </p:cNvPr>
          <p:cNvPicPr>
            <a:picLocks noChangeAspect="1"/>
          </p:cNvPicPr>
          <p:nvPr/>
        </p:nvPicPr>
        <p:blipFill>
          <a:blip r:embed="rId4"/>
          <a:stretch>
            <a:fillRect/>
          </a:stretch>
        </p:blipFill>
        <p:spPr>
          <a:xfrm>
            <a:off x="818521" y="6239325"/>
            <a:ext cx="2733675" cy="619125"/>
          </a:xfrm>
          <a:prstGeom prst="rect">
            <a:avLst/>
          </a:prstGeom>
        </p:spPr>
      </p:pic>
    </p:spTree>
    <p:extLst>
      <p:ext uri="{BB962C8B-B14F-4D97-AF65-F5344CB8AC3E}">
        <p14:creationId xmlns:p14="http://schemas.microsoft.com/office/powerpoint/2010/main" val="497950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sp>
        <p:nvSpPr>
          <p:cNvPr id="8" name="Rectangle 7"/>
          <p:cNvSpPr/>
          <p:nvPr/>
        </p:nvSpPr>
        <p:spPr>
          <a:xfrm>
            <a:off x="5753100" y="-21076"/>
            <a:ext cx="6438900" cy="6879076"/>
          </a:xfrm>
          <a:prstGeom prst="rect">
            <a:avLst/>
          </a:prstGeom>
          <a:solidFill>
            <a:srgbClr val="FFFFFF"/>
          </a:solidFill>
          <a:ln>
            <a:solidFill>
              <a:srgbClr val="A1BD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3018" r="12476"/>
          <a:stretch/>
        </p:blipFill>
        <p:spPr>
          <a:xfrm>
            <a:off x="0" y="0"/>
            <a:ext cx="6373504" cy="6858000"/>
          </a:xfrm>
          <a:prstGeom prst="rect">
            <a:avLst/>
          </a:prstGeom>
        </p:spPr>
      </p:pic>
      <p:sp>
        <p:nvSpPr>
          <p:cNvPr id="10" name="TextBox 9"/>
          <p:cNvSpPr txBox="1"/>
          <p:nvPr/>
        </p:nvSpPr>
        <p:spPr>
          <a:xfrm>
            <a:off x="6373504" y="2695187"/>
            <a:ext cx="5818496" cy="2123658"/>
          </a:xfrm>
          <a:prstGeom prst="rect">
            <a:avLst/>
          </a:prstGeom>
          <a:noFill/>
        </p:spPr>
        <p:txBody>
          <a:bodyPr wrap="square" rtlCol="0">
            <a:spAutoFit/>
          </a:bodyPr>
          <a:lstStyle/>
          <a:p>
            <a:pPr algn="ctr"/>
            <a:r>
              <a:rPr lang="en-US" sz="4400" b="1">
                <a:solidFill>
                  <a:srgbClr val="0C5C73"/>
                </a:solidFill>
                <a:latin typeface="Verdana" panose="020B0604030504040204" pitchFamily="34" charset="0"/>
                <a:ea typeface="Verdana" panose="020B0604030504040204" pitchFamily="34" charset="0"/>
                <a:cs typeface="Verdana" panose="020B0604030504040204" pitchFamily="34" charset="0"/>
              </a:rPr>
              <a:t>Prepare Weekly Meeting Agenda</a:t>
            </a:r>
          </a:p>
          <a:p>
            <a:pPr algn="ctr"/>
            <a:r>
              <a:rPr lang="en-US" sz="4400" b="1">
                <a:solidFill>
                  <a:srgbClr val="0C5C73"/>
                </a:solidFill>
                <a:latin typeface="Verdana" panose="020B0604030504040204" pitchFamily="34" charset="0"/>
                <a:ea typeface="Verdana" panose="020B0604030504040204" pitchFamily="34" charset="0"/>
                <a:cs typeface="Verdana" panose="020B0604030504040204" pitchFamily="34" charset="0"/>
              </a:rPr>
              <a:t>Review</a:t>
            </a:r>
          </a:p>
        </p:txBody>
      </p:sp>
    </p:spTree>
    <p:extLst>
      <p:ext uri="{BB962C8B-B14F-4D97-AF65-F5344CB8AC3E}">
        <p14:creationId xmlns:p14="http://schemas.microsoft.com/office/powerpoint/2010/main" val="1057682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rgbClr val="0C5C73"/>
                </a:solidFill>
                <a:latin typeface="Verdana" panose="020B0604030504040204" pitchFamily="34" charset="0"/>
                <a:ea typeface="Verdana" panose="020B0604030504040204" pitchFamily="34" charset="0"/>
                <a:cs typeface="Verdana" panose="020B0604030504040204" pitchFamily="34" charset="0"/>
              </a:rPr>
              <a:t>Key Points</a:t>
            </a:r>
            <a:endParaRPr lang="en-US" sz="3200" b="1">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2047576" y="2956604"/>
            <a:ext cx="9869096" cy="492443"/>
          </a:xfrm>
          <a:prstGeom prst="rect">
            <a:avLst/>
          </a:prstGeom>
          <a:noFill/>
        </p:spPr>
        <p:txBody>
          <a:bodyPr wrap="square" rtlCol="0">
            <a:spAutoFit/>
          </a:bodyPr>
          <a:lstStyle/>
          <a:p>
            <a:r>
              <a:rPr lang="en-US" sz="2600"/>
              <a:t>The team handles problems and generates their own solutions.</a:t>
            </a:r>
          </a:p>
        </p:txBody>
      </p:sp>
      <p:sp>
        <p:nvSpPr>
          <p:cNvPr id="11" name="Oval 10"/>
          <p:cNvSpPr/>
          <p:nvPr/>
        </p:nvSpPr>
        <p:spPr>
          <a:xfrm>
            <a:off x="1238250" y="1119801"/>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1</a:t>
            </a:r>
          </a:p>
        </p:txBody>
      </p:sp>
      <p:sp>
        <p:nvSpPr>
          <p:cNvPr id="12" name="TextBox 11"/>
          <p:cNvSpPr txBox="1"/>
          <p:nvPr/>
        </p:nvSpPr>
        <p:spPr>
          <a:xfrm>
            <a:off x="2047575" y="1014256"/>
            <a:ext cx="10106294" cy="892552"/>
          </a:xfrm>
          <a:prstGeom prst="rect">
            <a:avLst/>
          </a:prstGeom>
          <a:noFill/>
        </p:spPr>
        <p:txBody>
          <a:bodyPr wrap="square" rtlCol="0">
            <a:spAutoFit/>
          </a:bodyPr>
          <a:lstStyle/>
          <a:p>
            <a:r>
              <a:rPr lang="en-US" sz="2600">
                <a:ea typeface="Verdana" panose="020B0604030504040204" pitchFamily="34" charset="0"/>
                <a:cs typeface="Verdana" panose="020B0604030504040204" pitchFamily="34" charset="0"/>
              </a:rPr>
              <a:t>A well-designed meeting structure allows for a large amount of  important information to be exchanged in a short period of time.</a:t>
            </a:r>
          </a:p>
        </p:txBody>
      </p:sp>
      <p:sp>
        <p:nvSpPr>
          <p:cNvPr id="13" name="Oval 12"/>
          <p:cNvSpPr/>
          <p:nvPr/>
        </p:nvSpPr>
        <p:spPr>
          <a:xfrm>
            <a:off x="1238250" y="1988359"/>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2</a:t>
            </a:r>
          </a:p>
        </p:txBody>
      </p:sp>
      <p:sp>
        <p:nvSpPr>
          <p:cNvPr id="14" name="TextBox 13"/>
          <p:cNvSpPr txBox="1"/>
          <p:nvPr/>
        </p:nvSpPr>
        <p:spPr>
          <a:xfrm>
            <a:off x="2047575" y="2025052"/>
            <a:ext cx="9565789" cy="492443"/>
          </a:xfrm>
          <a:prstGeom prst="rect">
            <a:avLst/>
          </a:prstGeom>
          <a:noFill/>
        </p:spPr>
        <p:txBody>
          <a:bodyPr wrap="square" rtlCol="0">
            <a:spAutoFit/>
          </a:bodyPr>
          <a:lstStyle/>
          <a:p>
            <a:r>
              <a:rPr lang="en-US" sz="2600"/>
              <a:t>Everyone can see each other’s job performance. Transparency!</a:t>
            </a:r>
          </a:p>
        </p:txBody>
      </p:sp>
      <p:sp>
        <p:nvSpPr>
          <p:cNvPr id="15" name="Oval 14"/>
          <p:cNvSpPr/>
          <p:nvPr/>
        </p:nvSpPr>
        <p:spPr>
          <a:xfrm>
            <a:off x="1238250" y="2905914"/>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3</a:t>
            </a:r>
          </a:p>
        </p:txBody>
      </p:sp>
      <p:sp>
        <p:nvSpPr>
          <p:cNvPr id="18" name="TextBox 17"/>
          <p:cNvSpPr txBox="1"/>
          <p:nvPr/>
        </p:nvSpPr>
        <p:spPr>
          <a:xfrm>
            <a:off x="2047575" y="3683720"/>
            <a:ext cx="9701080" cy="892552"/>
          </a:xfrm>
          <a:prstGeom prst="rect">
            <a:avLst/>
          </a:prstGeom>
          <a:noFill/>
        </p:spPr>
        <p:txBody>
          <a:bodyPr wrap="square" rtlCol="0">
            <a:spAutoFit/>
          </a:bodyPr>
          <a:lstStyle/>
          <a:p>
            <a:r>
              <a:rPr lang="en-US" sz="2600"/>
              <a:t>When the teams handle their own problems and solutions, the solutions being generated stick. </a:t>
            </a:r>
            <a:endParaRPr lang="en-US" sz="2600">
              <a:solidFill>
                <a:srgbClr val="FF0000"/>
              </a:solidFill>
            </a:endParaRPr>
          </a:p>
        </p:txBody>
      </p:sp>
      <p:sp>
        <p:nvSpPr>
          <p:cNvPr id="20" name="Oval 19"/>
          <p:cNvSpPr/>
          <p:nvPr/>
        </p:nvSpPr>
        <p:spPr>
          <a:xfrm>
            <a:off x="1237936" y="3813154"/>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4</a:t>
            </a:r>
          </a:p>
        </p:txBody>
      </p:sp>
      <p:pic>
        <p:nvPicPr>
          <p:cNvPr id="3" name="Picture 3">
            <a:extLst>
              <a:ext uri="{FF2B5EF4-FFF2-40B4-BE49-F238E27FC236}">
                <a16:creationId xmlns:a16="http://schemas.microsoft.com/office/drawing/2014/main" id="{ABECF501-60C1-4CBB-B33A-0B4C26AD7E25}"/>
              </a:ext>
            </a:extLst>
          </p:cNvPr>
          <p:cNvPicPr>
            <a:picLocks noChangeAspect="1"/>
          </p:cNvPicPr>
          <p:nvPr/>
        </p:nvPicPr>
        <p:blipFill>
          <a:blip r:embed="rId4"/>
          <a:stretch>
            <a:fillRect/>
          </a:stretch>
        </p:blipFill>
        <p:spPr>
          <a:xfrm>
            <a:off x="818522" y="6253702"/>
            <a:ext cx="2733675" cy="619125"/>
          </a:xfrm>
          <a:prstGeom prst="rect">
            <a:avLst/>
          </a:prstGeom>
        </p:spPr>
      </p:pic>
    </p:spTree>
    <p:extLst>
      <p:ext uri="{BB962C8B-B14F-4D97-AF65-F5344CB8AC3E}">
        <p14:creationId xmlns:p14="http://schemas.microsoft.com/office/powerpoint/2010/main" val="2471503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rgbClr val="0C5C73"/>
                </a:solidFill>
                <a:latin typeface="Verdana" panose="020B0604030504040204" pitchFamily="34" charset="0"/>
                <a:ea typeface="Verdana" panose="020B0604030504040204" pitchFamily="34" charset="0"/>
                <a:cs typeface="Verdana" panose="020B0604030504040204" pitchFamily="34" charset="0"/>
              </a:rPr>
              <a:t>Key Points</a:t>
            </a:r>
            <a:endParaRPr lang="en-US" sz="3200" b="1">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1" name="Oval 10"/>
          <p:cNvSpPr/>
          <p:nvPr/>
        </p:nvSpPr>
        <p:spPr>
          <a:xfrm>
            <a:off x="1238250" y="1119801"/>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5</a:t>
            </a:r>
          </a:p>
        </p:txBody>
      </p:sp>
      <p:sp>
        <p:nvSpPr>
          <p:cNvPr id="12" name="TextBox 11"/>
          <p:cNvSpPr txBox="1"/>
          <p:nvPr/>
        </p:nvSpPr>
        <p:spPr>
          <a:xfrm>
            <a:off x="2020064" y="1119801"/>
            <a:ext cx="9593302" cy="5909310"/>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7 points that will give us a breakthrough mtg, and running an awesome mtg will support us in having a highly productive week.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weekly mtg is a reflection of </a:t>
            </a:r>
            <a:r>
              <a:rPr lang="en-US" dirty="0">
                <a:latin typeface="Calibri" panose="020F0502020204030204" pitchFamily="34" charset="0"/>
                <a:ea typeface="Calibri" panose="020F0502020204030204" pitchFamily="34" charset="0"/>
              </a:rPr>
              <a:t>the </a:t>
            </a:r>
            <a:r>
              <a:rPr lang="en-US" sz="1800" dirty="0">
                <a:effectLst/>
                <a:latin typeface="Calibri" panose="020F0502020204030204" pitchFamily="34" charset="0"/>
                <a:ea typeface="Calibri" panose="020F0502020204030204" pitchFamily="34" charset="0"/>
              </a:rPr>
              <a:t>entire week.  The micro of the macro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As the mtg goes, so goes </a:t>
            </a:r>
            <a:r>
              <a:rPr lang="en-US" sz="1800">
                <a:effectLst/>
                <a:latin typeface="Calibri" panose="020F0502020204030204" pitchFamily="34" charset="0"/>
                <a:ea typeface="Calibri" panose="020F0502020204030204" pitchFamily="34" charset="0"/>
              </a:rPr>
              <a:t>the week,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I trust you will see how having our attention on these 7 points will contribute to empowering our whole team in driving for the results we need to have a great week.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Velocity –the speed of delivery, level of engagement, and time spent giving the report, keep it moving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Accuracy – have the numbers be accurate, layout of the report itself, does it have everything we need to see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Efficiency – have the reports teed up before so we have no downtime waiting between people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Volume – speaking up creates energy, wakes people up, the more we wake it up the more energy we all have  ( it doesn’t cost anything)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Usefulness – are we looking at the best info,  is there anything we don’t see that we need to, what we measure is what drives our attention and results?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Problem / Solutions Speed – have the reports show and demonstrate we are taking new ground;  how fast can we solve problems?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Breakthroughs – this is a significant measure of your leadership, your ability to coach, support, and empower each of your co-workers.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 </a:t>
            </a:r>
          </a:p>
        </p:txBody>
      </p:sp>
      <p:sp>
        <p:nvSpPr>
          <p:cNvPr id="13" name="Oval 12"/>
          <p:cNvSpPr/>
          <p:nvPr/>
        </p:nvSpPr>
        <p:spPr>
          <a:xfrm>
            <a:off x="1238250" y="1988359"/>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6</a:t>
            </a:r>
          </a:p>
        </p:txBody>
      </p:sp>
      <p:sp>
        <p:nvSpPr>
          <p:cNvPr id="15" name="Oval 14"/>
          <p:cNvSpPr/>
          <p:nvPr/>
        </p:nvSpPr>
        <p:spPr>
          <a:xfrm>
            <a:off x="1238250" y="2905914"/>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7</a:t>
            </a:r>
          </a:p>
        </p:txBody>
      </p:sp>
      <p:pic>
        <p:nvPicPr>
          <p:cNvPr id="3" name="Picture 3">
            <a:extLst>
              <a:ext uri="{FF2B5EF4-FFF2-40B4-BE49-F238E27FC236}">
                <a16:creationId xmlns:a16="http://schemas.microsoft.com/office/drawing/2014/main" id="{95AE7BF3-0761-4BA9-9172-51F9B2D0C94C}"/>
              </a:ext>
            </a:extLst>
          </p:cNvPr>
          <p:cNvPicPr>
            <a:picLocks noChangeAspect="1"/>
          </p:cNvPicPr>
          <p:nvPr/>
        </p:nvPicPr>
        <p:blipFill>
          <a:blip r:embed="rId4"/>
          <a:stretch>
            <a:fillRect/>
          </a:stretch>
        </p:blipFill>
        <p:spPr>
          <a:xfrm>
            <a:off x="818521" y="6253702"/>
            <a:ext cx="2733675" cy="619125"/>
          </a:xfrm>
          <a:prstGeom prst="rect">
            <a:avLst/>
          </a:prstGeom>
        </p:spPr>
      </p:pic>
    </p:spTree>
    <p:extLst>
      <p:ext uri="{BB962C8B-B14F-4D97-AF65-F5344CB8AC3E}">
        <p14:creationId xmlns:p14="http://schemas.microsoft.com/office/powerpoint/2010/main" val="1216612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rgbClr val="0C5C73"/>
                </a:solidFill>
                <a:latin typeface="Verdana" panose="020B0604030504040204" pitchFamily="34" charset="0"/>
                <a:ea typeface="Verdana" panose="020B0604030504040204" pitchFamily="34" charset="0"/>
                <a:cs typeface="Verdana" panose="020B0604030504040204" pitchFamily="34" charset="0"/>
              </a:rPr>
              <a:t>Key Points</a:t>
            </a:r>
            <a:endParaRPr lang="en-US" sz="3200" b="1">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2047576" y="2956604"/>
            <a:ext cx="9869096" cy="461665"/>
          </a:xfrm>
          <a:prstGeom prst="rect">
            <a:avLst/>
          </a:prstGeom>
          <a:noFill/>
        </p:spPr>
        <p:txBody>
          <a:bodyPr wrap="square" rtlCol="0">
            <a:spAutoFit/>
          </a:bodyPr>
          <a:lstStyle/>
          <a:p>
            <a:r>
              <a:rPr lang="en-US" sz="2400"/>
              <a:t>Culture of continuous improvement and learning creates profitability</a:t>
            </a:r>
            <a:r>
              <a:rPr lang="en-US" sz="2000"/>
              <a:t>.</a:t>
            </a:r>
          </a:p>
        </p:txBody>
      </p:sp>
      <p:sp>
        <p:nvSpPr>
          <p:cNvPr id="11" name="Oval 10"/>
          <p:cNvSpPr/>
          <p:nvPr/>
        </p:nvSpPr>
        <p:spPr>
          <a:xfrm>
            <a:off x="1238250" y="1119801"/>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5</a:t>
            </a:r>
          </a:p>
        </p:txBody>
      </p:sp>
      <p:sp>
        <p:nvSpPr>
          <p:cNvPr id="12" name="TextBox 11"/>
          <p:cNvSpPr txBox="1"/>
          <p:nvPr/>
        </p:nvSpPr>
        <p:spPr>
          <a:xfrm>
            <a:off x="2047575" y="1159643"/>
            <a:ext cx="10106294" cy="492443"/>
          </a:xfrm>
          <a:prstGeom prst="rect">
            <a:avLst/>
          </a:prstGeom>
          <a:noFill/>
        </p:spPr>
        <p:txBody>
          <a:bodyPr wrap="square" rtlCol="0">
            <a:spAutoFit/>
          </a:bodyPr>
          <a:lstStyle/>
          <a:p>
            <a:r>
              <a:rPr lang="en-US" sz="2600"/>
              <a:t>Team structure is self managing and self generating</a:t>
            </a:r>
            <a:r>
              <a:rPr lang="en-US" sz="2600">
                <a:ea typeface="Verdana" panose="020B0604030504040204" pitchFamily="34" charset="0"/>
                <a:cs typeface="Verdana" panose="020B0604030504040204" pitchFamily="34" charset="0"/>
              </a:rPr>
              <a:t>.</a:t>
            </a:r>
          </a:p>
        </p:txBody>
      </p:sp>
      <p:sp>
        <p:nvSpPr>
          <p:cNvPr id="13" name="Oval 12"/>
          <p:cNvSpPr/>
          <p:nvPr/>
        </p:nvSpPr>
        <p:spPr>
          <a:xfrm>
            <a:off x="1238250" y="1988359"/>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6</a:t>
            </a:r>
          </a:p>
        </p:txBody>
      </p:sp>
      <p:sp>
        <p:nvSpPr>
          <p:cNvPr id="14" name="TextBox 13"/>
          <p:cNvSpPr txBox="1"/>
          <p:nvPr/>
        </p:nvSpPr>
        <p:spPr>
          <a:xfrm>
            <a:off x="2047575" y="1923080"/>
            <a:ext cx="9437843" cy="892552"/>
          </a:xfrm>
          <a:prstGeom prst="rect">
            <a:avLst/>
          </a:prstGeom>
          <a:noFill/>
        </p:spPr>
        <p:txBody>
          <a:bodyPr wrap="square" rtlCol="0">
            <a:spAutoFit/>
          </a:bodyPr>
          <a:lstStyle/>
          <a:p>
            <a:r>
              <a:rPr lang="en-US" sz="2600"/>
              <a:t>Team structure creates a learning environment of                            continuous improvement.</a:t>
            </a:r>
          </a:p>
        </p:txBody>
      </p:sp>
      <p:sp>
        <p:nvSpPr>
          <p:cNvPr id="15" name="Oval 14"/>
          <p:cNvSpPr/>
          <p:nvPr/>
        </p:nvSpPr>
        <p:spPr>
          <a:xfrm>
            <a:off x="1238250" y="2905914"/>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7</a:t>
            </a:r>
          </a:p>
        </p:txBody>
      </p:sp>
      <p:pic>
        <p:nvPicPr>
          <p:cNvPr id="3" name="Picture 3">
            <a:extLst>
              <a:ext uri="{FF2B5EF4-FFF2-40B4-BE49-F238E27FC236}">
                <a16:creationId xmlns:a16="http://schemas.microsoft.com/office/drawing/2014/main" id="{95AE7BF3-0761-4BA9-9172-51F9B2D0C94C}"/>
              </a:ext>
            </a:extLst>
          </p:cNvPr>
          <p:cNvPicPr>
            <a:picLocks noChangeAspect="1"/>
          </p:cNvPicPr>
          <p:nvPr/>
        </p:nvPicPr>
        <p:blipFill>
          <a:blip r:embed="rId4"/>
          <a:stretch>
            <a:fillRect/>
          </a:stretch>
        </p:blipFill>
        <p:spPr>
          <a:xfrm>
            <a:off x="818521" y="6253702"/>
            <a:ext cx="2733675" cy="619125"/>
          </a:xfrm>
          <a:prstGeom prst="rect">
            <a:avLst/>
          </a:prstGeom>
        </p:spPr>
      </p:pic>
    </p:spTree>
    <p:extLst>
      <p:ext uri="{BB962C8B-B14F-4D97-AF65-F5344CB8AC3E}">
        <p14:creationId xmlns:p14="http://schemas.microsoft.com/office/powerpoint/2010/main" val="2904068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rgbClr val="0C5C73"/>
                </a:solidFill>
                <a:latin typeface="Verdana" panose="020B0604030504040204" pitchFamily="34" charset="0"/>
                <a:ea typeface="Verdana" panose="020B0604030504040204" pitchFamily="34" charset="0"/>
                <a:cs typeface="Verdana" panose="020B0604030504040204" pitchFamily="34" charset="0"/>
              </a:rPr>
              <a:t>Process Milestones </a:t>
            </a:r>
            <a:endParaRPr lang="en-US" sz="3200" b="1">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2009445" y="2946110"/>
            <a:ext cx="10144425" cy="492443"/>
          </a:xfrm>
          <a:prstGeom prst="rect">
            <a:avLst/>
          </a:prstGeom>
          <a:noFill/>
        </p:spPr>
        <p:txBody>
          <a:bodyPr wrap="square" rtlCol="0">
            <a:spAutoFit/>
          </a:bodyPr>
          <a:lstStyle/>
          <a:p>
            <a:r>
              <a:rPr lang="en-US" sz="2600"/>
              <a:t>Have promises for important daily/weekly actions made during reports.</a:t>
            </a:r>
          </a:p>
        </p:txBody>
      </p:sp>
      <p:sp>
        <p:nvSpPr>
          <p:cNvPr id="11" name="Oval 10"/>
          <p:cNvSpPr/>
          <p:nvPr/>
        </p:nvSpPr>
        <p:spPr>
          <a:xfrm>
            <a:off x="1238250" y="1119801"/>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1</a:t>
            </a:r>
          </a:p>
        </p:txBody>
      </p:sp>
      <p:sp>
        <p:nvSpPr>
          <p:cNvPr id="12" name="TextBox 11"/>
          <p:cNvSpPr txBox="1"/>
          <p:nvPr/>
        </p:nvSpPr>
        <p:spPr>
          <a:xfrm>
            <a:off x="2047574" y="965085"/>
            <a:ext cx="9133043" cy="892552"/>
          </a:xfrm>
          <a:prstGeom prst="rect">
            <a:avLst/>
          </a:prstGeom>
          <a:noFill/>
        </p:spPr>
        <p:txBody>
          <a:bodyPr wrap="square" rtlCol="0">
            <a:spAutoFit/>
          </a:bodyPr>
          <a:lstStyle/>
          <a:p>
            <a:r>
              <a:rPr lang="en-US" sz="2600"/>
              <a:t>Create distinct sections of reporting – what worked, didn’t work, breakdowns, solutions, and acknowledgements.</a:t>
            </a:r>
          </a:p>
        </p:txBody>
      </p:sp>
      <p:sp>
        <p:nvSpPr>
          <p:cNvPr id="13" name="Oval 12"/>
          <p:cNvSpPr/>
          <p:nvPr/>
        </p:nvSpPr>
        <p:spPr>
          <a:xfrm>
            <a:off x="1238250" y="1988359"/>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2</a:t>
            </a:r>
          </a:p>
        </p:txBody>
      </p:sp>
      <p:sp>
        <p:nvSpPr>
          <p:cNvPr id="14" name="TextBox 13"/>
          <p:cNvSpPr txBox="1"/>
          <p:nvPr/>
        </p:nvSpPr>
        <p:spPr>
          <a:xfrm>
            <a:off x="2047575" y="2028201"/>
            <a:ext cx="9565789" cy="492443"/>
          </a:xfrm>
          <a:prstGeom prst="rect">
            <a:avLst/>
          </a:prstGeom>
          <a:noFill/>
        </p:spPr>
        <p:txBody>
          <a:bodyPr wrap="square" rtlCol="0">
            <a:spAutoFit/>
          </a:bodyPr>
          <a:lstStyle/>
          <a:p>
            <a:r>
              <a:rPr lang="en-US" sz="2600"/>
              <a:t>Report on facts, no story – watch the time for each report.</a:t>
            </a:r>
          </a:p>
        </p:txBody>
      </p:sp>
      <p:sp>
        <p:nvSpPr>
          <p:cNvPr id="15" name="Oval 14"/>
          <p:cNvSpPr/>
          <p:nvPr/>
        </p:nvSpPr>
        <p:spPr>
          <a:xfrm>
            <a:off x="1238250" y="2905914"/>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3</a:t>
            </a:r>
          </a:p>
        </p:txBody>
      </p:sp>
      <p:sp>
        <p:nvSpPr>
          <p:cNvPr id="18" name="TextBox 17"/>
          <p:cNvSpPr txBox="1"/>
          <p:nvPr/>
        </p:nvSpPr>
        <p:spPr>
          <a:xfrm>
            <a:off x="2047574" y="3652942"/>
            <a:ext cx="9701080" cy="892552"/>
          </a:xfrm>
          <a:prstGeom prst="rect">
            <a:avLst/>
          </a:prstGeom>
          <a:noFill/>
        </p:spPr>
        <p:txBody>
          <a:bodyPr wrap="square" rtlCol="0">
            <a:spAutoFit/>
          </a:bodyPr>
          <a:lstStyle/>
          <a:p>
            <a:r>
              <a:rPr lang="en-US" sz="2600"/>
              <a:t>Acknowledge breakdowns being resolved by team when seen as the pathway to continuous improvement. </a:t>
            </a:r>
          </a:p>
        </p:txBody>
      </p:sp>
      <p:sp>
        <p:nvSpPr>
          <p:cNvPr id="20" name="Oval 19"/>
          <p:cNvSpPr/>
          <p:nvPr/>
        </p:nvSpPr>
        <p:spPr>
          <a:xfrm>
            <a:off x="1237936" y="3813154"/>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4</a:t>
            </a:r>
          </a:p>
        </p:txBody>
      </p:sp>
      <p:sp>
        <p:nvSpPr>
          <p:cNvPr id="21" name="Oval 20"/>
          <p:cNvSpPr/>
          <p:nvPr/>
        </p:nvSpPr>
        <p:spPr>
          <a:xfrm>
            <a:off x="1237936" y="4748664"/>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5</a:t>
            </a:r>
          </a:p>
        </p:txBody>
      </p:sp>
      <p:sp>
        <p:nvSpPr>
          <p:cNvPr id="23" name="TextBox 22"/>
          <p:cNvSpPr txBox="1"/>
          <p:nvPr/>
        </p:nvSpPr>
        <p:spPr>
          <a:xfrm>
            <a:off x="2047575" y="4777729"/>
            <a:ext cx="9701080" cy="892552"/>
          </a:xfrm>
          <a:prstGeom prst="rect">
            <a:avLst/>
          </a:prstGeom>
          <a:noFill/>
        </p:spPr>
        <p:txBody>
          <a:bodyPr wrap="square" rtlCol="0">
            <a:spAutoFit/>
          </a:bodyPr>
          <a:lstStyle/>
          <a:p>
            <a:r>
              <a:rPr lang="en-US" sz="2600"/>
              <a:t>Mutual accountability, when individuals become accountable for            each other. </a:t>
            </a:r>
          </a:p>
        </p:txBody>
      </p:sp>
      <p:pic>
        <p:nvPicPr>
          <p:cNvPr id="3" name="Picture 3">
            <a:extLst>
              <a:ext uri="{FF2B5EF4-FFF2-40B4-BE49-F238E27FC236}">
                <a16:creationId xmlns:a16="http://schemas.microsoft.com/office/drawing/2014/main" id="{8BBCB824-2D55-4E72-89FA-4592E9FB91A8}"/>
              </a:ext>
            </a:extLst>
          </p:cNvPr>
          <p:cNvPicPr>
            <a:picLocks noChangeAspect="1"/>
          </p:cNvPicPr>
          <p:nvPr/>
        </p:nvPicPr>
        <p:blipFill>
          <a:blip r:embed="rId4"/>
          <a:stretch>
            <a:fillRect/>
          </a:stretch>
        </p:blipFill>
        <p:spPr>
          <a:xfrm>
            <a:off x="818521" y="6253703"/>
            <a:ext cx="2733675" cy="619125"/>
          </a:xfrm>
          <a:prstGeom prst="rect">
            <a:avLst/>
          </a:prstGeom>
        </p:spPr>
      </p:pic>
    </p:spTree>
    <p:extLst>
      <p:ext uri="{BB962C8B-B14F-4D97-AF65-F5344CB8AC3E}">
        <p14:creationId xmlns:p14="http://schemas.microsoft.com/office/powerpoint/2010/main" val="3927317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rgbClr val="0C5C73"/>
                </a:solidFill>
                <a:latin typeface="Verdana" panose="020B0604030504040204" pitchFamily="34" charset="0"/>
                <a:ea typeface="Verdana" panose="020B0604030504040204" pitchFamily="34" charset="0"/>
                <a:cs typeface="Verdana" panose="020B0604030504040204" pitchFamily="34" charset="0"/>
              </a:rPr>
              <a:t>Breakdowns</a:t>
            </a:r>
            <a:endParaRPr lang="en-US" sz="3200" b="1">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2047575" y="2945756"/>
            <a:ext cx="9313151" cy="492443"/>
          </a:xfrm>
          <a:prstGeom prst="rect">
            <a:avLst/>
          </a:prstGeom>
          <a:noFill/>
        </p:spPr>
        <p:txBody>
          <a:bodyPr wrap="square" rtlCol="0">
            <a:spAutoFit/>
          </a:bodyPr>
          <a:lstStyle/>
          <a:p>
            <a:r>
              <a:rPr lang="en-US" sz="2600"/>
              <a:t>Unclear reporting of work “in progress” (it’s either done or not).</a:t>
            </a:r>
          </a:p>
        </p:txBody>
      </p:sp>
      <p:sp>
        <p:nvSpPr>
          <p:cNvPr id="11" name="Oval 10"/>
          <p:cNvSpPr/>
          <p:nvPr/>
        </p:nvSpPr>
        <p:spPr>
          <a:xfrm>
            <a:off x="1238250" y="1119801"/>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1</a:t>
            </a:r>
          </a:p>
        </p:txBody>
      </p:sp>
      <p:sp>
        <p:nvSpPr>
          <p:cNvPr id="12" name="TextBox 11"/>
          <p:cNvSpPr txBox="1"/>
          <p:nvPr/>
        </p:nvSpPr>
        <p:spPr>
          <a:xfrm>
            <a:off x="2047576" y="1148926"/>
            <a:ext cx="10144424" cy="492443"/>
          </a:xfrm>
          <a:prstGeom prst="rect">
            <a:avLst/>
          </a:prstGeom>
          <a:noFill/>
        </p:spPr>
        <p:txBody>
          <a:bodyPr wrap="square" rtlCol="0">
            <a:spAutoFit/>
          </a:bodyPr>
          <a:lstStyle/>
          <a:p>
            <a:r>
              <a:rPr lang="en-US" sz="2600"/>
              <a:t>Not listening to what people are saying sends the not important message.</a:t>
            </a:r>
          </a:p>
        </p:txBody>
      </p:sp>
      <p:sp>
        <p:nvSpPr>
          <p:cNvPr id="13" name="Oval 12"/>
          <p:cNvSpPr/>
          <p:nvPr/>
        </p:nvSpPr>
        <p:spPr>
          <a:xfrm>
            <a:off x="1238250" y="1988359"/>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2</a:t>
            </a:r>
          </a:p>
        </p:txBody>
      </p:sp>
      <p:sp>
        <p:nvSpPr>
          <p:cNvPr id="14" name="TextBox 13"/>
          <p:cNvSpPr txBox="1"/>
          <p:nvPr/>
        </p:nvSpPr>
        <p:spPr>
          <a:xfrm>
            <a:off x="2047575" y="1828620"/>
            <a:ext cx="9565789" cy="892552"/>
          </a:xfrm>
          <a:prstGeom prst="rect">
            <a:avLst/>
          </a:prstGeom>
          <a:noFill/>
        </p:spPr>
        <p:txBody>
          <a:bodyPr wrap="square" rtlCol="0">
            <a:spAutoFit/>
          </a:bodyPr>
          <a:lstStyle/>
          <a:p>
            <a:r>
              <a:rPr lang="en-US" sz="2600"/>
              <a:t>Drift towards not reporting important metrics, or not reporting on all of them.</a:t>
            </a:r>
          </a:p>
        </p:txBody>
      </p:sp>
      <p:sp>
        <p:nvSpPr>
          <p:cNvPr id="15" name="Oval 14"/>
          <p:cNvSpPr/>
          <p:nvPr/>
        </p:nvSpPr>
        <p:spPr>
          <a:xfrm>
            <a:off x="1238250" y="2905914"/>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3</a:t>
            </a:r>
          </a:p>
        </p:txBody>
      </p:sp>
      <p:sp>
        <p:nvSpPr>
          <p:cNvPr id="18" name="TextBox 17"/>
          <p:cNvSpPr txBox="1"/>
          <p:nvPr/>
        </p:nvSpPr>
        <p:spPr>
          <a:xfrm>
            <a:off x="2047575" y="3826720"/>
            <a:ext cx="9701080" cy="492443"/>
          </a:xfrm>
          <a:prstGeom prst="rect">
            <a:avLst/>
          </a:prstGeom>
          <a:noFill/>
        </p:spPr>
        <p:txBody>
          <a:bodyPr wrap="square" rtlCol="0">
            <a:spAutoFit/>
          </a:bodyPr>
          <a:lstStyle/>
          <a:p>
            <a:r>
              <a:rPr lang="en-US" sz="2600"/>
              <a:t>Not holding everyone to the same standards and practices.</a:t>
            </a:r>
          </a:p>
        </p:txBody>
      </p:sp>
      <p:sp>
        <p:nvSpPr>
          <p:cNvPr id="20" name="Oval 19"/>
          <p:cNvSpPr/>
          <p:nvPr/>
        </p:nvSpPr>
        <p:spPr>
          <a:xfrm>
            <a:off x="1237936" y="3813154"/>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4</a:t>
            </a:r>
          </a:p>
        </p:txBody>
      </p:sp>
      <p:sp>
        <p:nvSpPr>
          <p:cNvPr id="21" name="TextBox 20"/>
          <p:cNvSpPr txBox="1"/>
          <p:nvPr/>
        </p:nvSpPr>
        <p:spPr>
          <a:xfrm>
            <a:off x="2057782" y="4672032"/>
            <a:ext cx="9701080" cy="492443"/>
          </a:xfrm>
          <a:prstGeom prst="rect">
            <a:avLst/>
          </a:prstGeom>
          <a:noFill/>
        </p:spPr>
        <p:txBody>
          <a:bodyPr wrap="square" rtlCol="0" anchor="t">
            <a:spAutoFit/>
          </a:bodyPr>
          <a:lstStyle/>
          <a:p>
            <a:r>
              <a:rPr lang="en-US" sz="2600"/>
              <a:t>Letting the meeting runs over 90 minutes. </a:t>
            </a:r>
          </a:p>
        </p:txBody>
      </p:sp>
      <p:sp>
        <p:nvSpPr>
          <p:cNvPr id="22" name="Oval 21"/>
          <p:cNvSpPr/>
          <p:nvPr/>
        </p:nvSpPr>
        <p:spPr>
          <a:xfrm>
            <a:off x="1248143" y="4658466"/>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5</a:t>
            </a:r>
          </a:p>
        </p:txBody>
      </p:sp>
      <p:sp>
        <p:nvSpPr>
          <p:cNvPr id="23" name="TextBox 22"/>
          <p:cNvSpPr txBox="1"/>
          <p:nvPr/>
        </p:nvSpPr>
        <p:spPr>
          <a:xfrm>
            <a:off x="2057782" y="5542751"/>
            <a:ext cx="9701080" cy="492443"/>
          </a:xfrm>
          <a:prstGeom prst="rect">
            <a:avLst/>
          </a:prstGeom>
          <a:noFill/>
        </p:spPr>
        <p:txBody>
          <a:bodyPr wrap="square" rtlCol="0">
            <a:spAutoFit/>
          </a:bodyPr>
          <a:lstStyle/>
          <a:p>
            <a:r>
              <a:rPr lang="en-US" sz="2600"/>
              <a:t>Taking calls or texting during the meeting.</a:t>
            </a:r>
          </a:p>
        </p:txBody>
      </p:sp>
      <p:sp>
        <p:nvSpPr>
          <p:cNvPr id="24" name="Oval 23"/>
          <p:cNvSpPr/>
          <p:nvPr/>
        </p:nvSpPr>
        <p:spPr>
          <a:xfrm>
            <a:off x="1248143" y="5529185"/>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6</a:t>
            </a:r>
          </a:p>
        </p:txBody>
      </p:sp>
      <p:pic>
        <p:nvPicPr>
          <p:cNvPr id="3" name="Picture 3">
            <a:extLst>
              <a:ext uri="{FF2B5EF4-FFF2-40B4-BE49-F238E27FC236}">
                <a16:creationId xmlns:a16="http://schemas.microsoft.com/office/drawing/2014/main" id="{E9236EE3-B0FC-4CCA-92F3-B9B8986ACEC3}"/>
              </a:ext>
            </a:extLst>
          </p:cNvPr>
          <p:cNvPicPr>
            <a:picLocks noChangeAspect="1"/>
          </p:cNvPicPr>
          <p:nvPr/>
        </p:nvPicPr>
        <p:blipFill>
          <a:blip r:embed="rId4"/>
          <a:stretch>
            <a:fillRect/>
          </a:stretch>
        </p:blipFill>
        <p:spPr>
          <a:xfrm>
            <a:off x="832899" y="6253702"/>
            <a:ext cx="2733675" cy="619125"/>
          </a:xfrm>
          <a:prstGeom prst="rect">
            <a:avLst/>
          </a:prstGeom>
        </p:spPr>
      </p:pic>
    </p:spTree>
    <p:extLst>
      <p:ext uri="{BB962C8B-B14F-4D97-AF65-F5344CB8AC3E}">
        <p14:creationId xmlns:p14="http://schemas.microsoft.com/office/powerpoint/2010/main" val="563322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815005" y="52709"/>
            <a:ext cx="1133886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rgbClr val="0C5C73"/>
                </a:solidFill>
                <a:latin typeface="Verdana"/>
                <a:ea typeface="Verdana"/>
                <a:cs typeface="Verdana"/>
              </a:rPr>
              <a:t>Breakthroughs</a:t>
            </a:r>
            <a:endParaRPr lang="en-US" sz="3200" b="1">
              <a:solidFill>
                <a:srgbClr val="0C5C73"/>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2047575" y="2875209"/>
            <a:ext cx="9313151" cy="892552"/>
          </a:xfrm>
          <a:prstGeom prst="rect">
            <a:avLst/>
          </a:prstGeom>
          <a:noFill/>
        </p:spPr>
        <p:txBody>
          <a:bodyPr wrap="square" rtlCol="0">
            <a:spAutoFit/>
          </a:bodyPr>
          <a:lstStyle/>
          <a:p>
            <a:r>
              <a:rPr lang="en-US" sz="2600"/>
              <a:t>Weekly meeting forum sustains continuous improvement through team problem solving.</a:t>
            </a:r>
          </a:p>
        </p:txBody>
      </p:sp>
      <p:sp>
        <p:nvSpPr>
          <p:cNvPr id="11" name="Oval 10"/>
          <p:cNvSpPr/>
          <p:nvPr/>
        </p:nvSpPr>
        <p:spPr>
          <a:xfrm>
            <a:off x="1238250" y="1119801"/>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1</a:t>
            </a:r>
          </a:p>
        </p:txBody>
      </p:sp>
      <p:sp>
        <p:nvSpPr>
          <p:cNvPr id="12" name="TextBox 11"/>
          <p:cNvSpPr txBox="1"/>
          <p:nvPr/>
        </p:nvSpPr>
        <p:spPr>
          <a:xfrm>
            <a:off x="2047576" y="1160077"/>
            <a:ext cx="10144424" cy="492443"/>
          </a:xfrm>
          <a:prstGeom prst="rect">
            <a:avLst/>
          </a:prstGeom>
          <a:noFill/>
        </p:spPr>
        <p:txBody>
          <a:bodyPr wrap="square" rtlCol="0">
            <a:spAutoFit/>
          </a:bodyPr>
          <a:lstStyle/>
          <a:p>
            <a:r>
              <a:rPr lang="en-US" sz="2600"/>
              <a:t>Weekly meeting supports accountability, ownership, and productivity.</a:t>
            </a:r>
          </a:p>
        </p:txBody>
      </p:sp>
      <p:sp>
        <p:nvSpPr>
          <p:cNvPr id="13" name="Oval 12"/>
          <p:cNvSpPr/>
          <p:nvPr/>
        </p:nvSpPr>
        <p:spPr>
          <a:xfrm>
            <a:off x="1238250" y="1988359"/>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2</a:t>
            </a:r>
          </a:p>
        </p:txBody>
      </p:sp>
      <p:sp>
        <p:nvSpPr>
          <p:cNvPr id="14" name="TextBox 13"/>
          <p:cNvSpPr txBox="1"/>
          <p:nvPr/>
        </p:nvSpPr>
        <p:spPr>
          <a:xfrm>
            <a:off x="2047575" y="2028201"/>
            <a:ext cx="10106295" cy="492443"/>
          </a:xfrm>
          <a:prstGeom prst="rect">
            <a:avLst/>
          </a:prstGeom>
          <a:noFill/>
        </p:spPr>
        <p:txBody>
          <a:bodyPr wrap="square" rtlCol="0">
            <a:spAutoFit/>
          </a:bodyPr>
          <a:lstStyle/>
          <a:p>
            <a:r>
              <a:rPr lang="en-US" sz="2600"/>
              <a:t>Meeting agenda empowers a sense of purpose, mastery, and autonomy. </a:t>
            </a:r>
          </a:p>
        </p:txBody>
      </p:sp>
      <p:sp>
        <p:nvSpPr>
          <p:cNvPr id="15" name="Oval 14"/>
          <p:cNvSpPr/>
          <p:nvPr/>
        </p:nvSpPr>
        <p:spPr>
          <a:xfrm>
            <a:off x="1238250" y="2905914"/>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3</a:t>
            </a:r>
          </a:p>
        </p:txBody>
      </p:sp>
      <p:sp>
        <p:nvSpPr>
          <p:cNvPr id="18" name="TextBox 17"/>
          <p:cNvSpPr txBox="1"/>
          <p:nvPr/>
        </p:nvSpPr>
        <p:spPr>
          <a:xfrm>
            <a:off x="1975688" y="3898607"/>
            <a:ext cx="9701080" cy="492443"/>
          </a:xfrm>
          <a:prstGeom prst="rect">
            <a:avLst/>
          </a:prstGeom>
          <a:noFill/>
        </p:spPr>
        <p:txBody>
          <a:bodyPr wrap="square" rtlCol="0">
            <a:spAutoFit/>
          </a:bodyPr>
          <a:lstStyle/>
          <a:p>
            <a:r>
              <a:rPr lang="en-US" sz="2600"/>
              <a:t>Teams become the driving force of the business. </a:t>
            </a:r>
          </a:p>
        </p:txBody>
      </p:sp>
      <p:sp>
        <p:nvSpPr>
          <p:cNvPr id="20" name="Oval 19"/>
          <p:cNvSpPr/>
          <p:nvPr/>
        </p:nvSpPr>
        <p:spPr>
          <a:xfrm>
            <a:off x="1237936" y="3813154"/>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4</a:t>
            </a:r>
          </a:p>
        </p:txBody>
      </p:sp>
      <p:pic>
        <p:nvPicPr>
          <p:cNvPr id="3" name="Picture 3">
            <a:extLst>
              <a:ext uri="{FF2B5EF4-FFF2-40B4-BE49-F238E27FC236}">
                <a16:creationId xmlns:a16="http://schemas.microsoft.com/office/drawing/2014/main" id="{7E85E503-0C32-44D9-9434-D2BD4C6E101C}"/>
              </a:ext>
            </a:extLst>
          </p:cNvPr>
          <p:cNvPicPr>
            <a:picLocks noChangeAspect="1"/>
          </p:cNvPicPr>
          <p:nvPr/>
        </p:nvPicPr>
        <p:blipFill>
          <a:blip r:embed="rId4"/>
          <a:stretch>
            <a:fillRect/>
          </a:stretch>
        </p:blipFill>
        <p:spPr>
          <a:xfrm>
            <a:off x="818521" y="6253702"/>
            <a:ext cx="2733675" cy="619125"/>
          </a:xfrm>
          <a:prstGeom prst="rect">
            <a:avLst/>
          </a:prstGeom>
        </p:spPr>
      </p:pic>
      <p:sp>
        <p:nvSpPr>
          <p:cNvPr id="4" name="Oval 3">
            <a:extLst>
              <a:ext uri="{FF2B5EF4-FFF2-40B4-BE49-F238E27FC236}">
                <a16:creationId xmlns:a16="http://schemas.microsoft.com/office/drawing/2014/main" id="{59DE85E4-1A3C-4235-BF66-DD102F7DC2E0}"/>
              </a:ext>
            </a:extLst>
          </p:cNvPr>
          <p:cNvSpPr/>
          <p:nvPr/>
        </p:nvSpPr>
        <p:spPr>
          <a:xfrm>
            <a:off x="1248143" y="4658466"/>
            <a:ext cx="572128" cy="572128"/>
          </a:xfrm>
          <a:prstGeom prst="ellipse">
            <a:avLst/>
          </a:prstGeom>
          <a:solidFill>
            <a:srgbClr val="0C5C7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5</a:t>
            </a:r>
          </a:p>
        </p:txBody>
      </p:sp>
      <p:sp>
        <p:nvSpPr>
          <p:cNvPr id="22" name="TextBox 21">
            <a:extLst>
              <a:ext uri="{FF2B5EF4-FFF2-40B4-BE49-F238E27FC236}">
                <a16:creationId xmlns:a16="http://schemas.microsoft.com/office/drawing/2014/main" id="{71EB17AF-7F1D-4CA9-8F3C-6CF132D84E45}"/>
              </a:ext>
            </a:extLst>
          </p:cNvPr>
          <p:cNvSpPr txBox="1"/>
          <p:nvPr/>
        </p:nvSpPr>
        <p:spPr>
          <a:xfrm>
            <a:off x="2047574" y="4703738"/>
            <a:ext cx="9701080" cy="492443"/>
          </a:xfrm>
          <a:prstGeom prst="rect">
            <a:avLst/>
          </a:prstGeom>
          <a:noFill/>
        </p:spPr>
        <p:txBody>
          <a:bodyPr wrap="square" rtlCol="0" anchor="t">
            <a:spAutoFit/>
          </a:bodyPr>
          <a:lstStyle/>
          <a:p>
            <a:r>
              <a:rPr lang="en-US" sz="2600"/>
              <a:t>The business is significantly profitable </a:t>
            </a:r>
            <a:endParaRPr lang="en-US"/>
          </a:p>
        </p:txBody>
      </p:sp>
    </p:spTree>
    <p:extLst>
      <p:ext uri="{BB962C8B-B14F-4D97-AF65-F5344CB8AC3E}">
        <p14:creationId xmlns:p14="http://schemas.microsoft.com/office/powerpoint/2010/main" val="85577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815005" y="138003"/>
            <a:ext cx="11329185" cy="6109851"/>
          </a:xfrm>
          <a:prstGeom prst="rect">
            <a:avLst/>
          </a:prstGeom>
        </p:spPr>
      </p:pic>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sp>
        <p:nvSpPr>
          <p:cNvPr id="8" name="TextBox 7"/>
          <p:cNvSpPr txBox="1"/>
          <p:nvPr/>
        </p:nvSpPr>
        <p:spPr>
          <a:xfrm>
            <a:off x="1174803" y="1474574"/>
            <a:ext cx="10877212" cy="3385542"/>
          </a:xfrm>
          <a:prstGeom prst="rect">
            <a:avLst/>
          </a:prstGeom>
          <a:noFill/>
        </p:spPr>
        <p:txBody>
          <a:bodyPr wrap="square" rtlCol="0" anchor="t">
            <a:spAutoFit/>
          </a:bodyPr>
          <a:lstStyle/>
          <a:p>
            <a:r>
              <a:rPr lang="en-US" sz="3200" b="1"/>
              <a:t>Do Your Meetings Have:</a:t>
            </a:r>
          </a:p>
          <a:p>
            <a:endParaRPr lang="en-US" sz="2600" b="1"/>
          </a:p>
          <a:p>
            <a:r>
              <a:rPr lang="en-US" sz="2600" b="1"/>
              <a:t>Transparency? Can you see everything that is important?</a:t>
            </a:r>
            <a:endParaRPr lang="en-US" sz="2600" b="1">
              <a:cs typeface="Calibri"/>
            </a:endParaRPr>
          </a:p>
          <a:p>
            <a:endParaRPr lang="en-US" sz="2600" b="1"/>
          </a:p>
          <a:p>
            <a:r>
              <a:rPr lang="en-US" sz="2600" b="1"/>
              <a:t>Are there any breakdowns anywhere in the company that DO NOT </a:t>
            </a:r>
          </a:p>
          <a:p>
            <a:r>
              <a:rPr lang="en-US" sz="2600" b="1"/>
              <a:t>show up in the meeting through the reports? </a:t>
            </a:r>
          </a:p>
          <a:p>
            <a:endParaRPr lang="en-US" sz="2600" b="1"/>
          </a:p>
          <a:p>
            <a:r>
              <a:rPr lang="en-US" sz="2600" b="1"/>
              <a:t>Is productivity increasing? </a:t>
            </a:r>
          </a:p>
        </p:txBody>
      </p:sp>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itle 1"/>
          <p:cNvSpPr txBox="1">
            <a:spLocks/>
          </p:cNvSpPr>
          <p:nvPr/>
        </p:nvSpPr>
        <p:spPr>
          <a:xfrm>
            <a:off x="1238250" y="52709"/>
            <a:ext cx="10915620"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rgbClr val="0C5C73"/>
                </a:solidFill>
                <a:latin typeface="Verdana" panose="020B0604030504040204" pitchFamily="34" charset="0"/>
                <a:ea typeface="Verdana" panose="020B0604030504040204" pitchFamily="34" charset="0"/>
                <a:cs typeface="Verdana" panose="020B0604030504040204" pitchFamily="34" charset="0"/>
              </a:rPr>
              <a:t>Virtual Coaching Session Preparation </a:t>
            </a:r>
          </a:p>
        </p:txBody>
      </p:sp>
      <p:pic>
        <p:nvPicPr>
          <p:cNvPr id="3" name="Picture 4">
            <a:extLst>
              <a:ext uri="{FF2B5EF4-FFF2-40B4-BE49-F238E27FC236}">
                <a16:creationId xmlns:a16="http://schemas.microsoft.com/office/drawing/2014/main" id="{EED19BFE-CB27-4BA7-9067-680A855E71BE}"/>
              </a:ext>
            </a:extLst>
          </p:cNvPr>
          <p:cNvPicPr>
            <a:picLocks noChangeAspect="1"/>
          </p:cNvPicPr>
          <p:nvPr/>
        </p:nvPicPr>
        <p:blipFill>
          <a:blip r:embed="rId5"/>
          <a:stretch>
            <a:fillRect/>
          </a:stretch>
        </p:blipFill>
        <p:spPr>
          <a:xfrm>
            <a:off x="818521" y="6239325"/>
            <a:ext cx="2733675" cy="619125"/>
          </a:xfrm>
          <a:prstGeom prst="rect">
            <a:avLst/>
          </a:prstGeom>
        </p:spPr>
      </p:pic>
    </p:spTree>
    <p:extLst>
      <p:ext uri="{BB962C8B-B14F-4D97-AF65-F5344CB8AC3E}">
        <p14:creationId xmlns:p14="http://schemas.microsoft.com/office/powerpoint/2010/main" val="3491419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815005" y="138003"/>
            <a:ext cx="11329185" cy="6109851"/>
          </a:xfrm>
          <a:prstGeom prst="rect">
            <a:avLst/>
          </a:prstGeom>
        </p:spPr>
      </p:pic>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sp>
        <p:nvSpPr>
          <p:cNvPr id="8" name="TextBox 7"/>
          <p:cNvSpPr txBox="1"/>
          <p:nvPr/>
        </p:nvSpPr>
        <p:spPr>
          <a:xfrm>
            <a:off x="1174803" y="1474574"/>
            <a:ext cx="10877212" cy="2893100"/>
          </a:xfrm>
          <a:prstGeom prst="rect">
            <a:avLst/>
          </a:prstGeom>
          <a:noFill/>
        </p:spPr>
        <p:txBody>
          <a:bodyPr wrap="square" rtlCol="0" anchor="t">
            <a:spAutoFit/>
          </a:bodyPr>
          <a:lstStyle/>
          <a:p>
            <a:r>
              <a:rPr lang="en-US" sz="2600" b="1"/>
              <a:t>Do your teams feel empowered and acknowledged?</a:t>
            </a:r>
          </a:p>
          <a:p>
            <a:r>
              <a:rPr lang="en-US" sz="2600" b="1"/>
              <a:t> </a:t>
            </a:r>
          </a:p>
          <a:p>
            <a:r>
              <a:rPr lang="en-US" sz="2600" b="1"/>
              <a:t>Are you seeing an up stat in ownership, leadership?</a:t>
            </a:r>
          </a:p>
          <a:p>
            <a:r>
              <a:rPr lang="en-US" sz="2600" b="1"/>
              <a:t> </a:t>
            </a:r>
          </a:p>
          <a:p>
            <a:r>
              <a:rPr lang="en-US" sz="2600" b="1"/>
              <a:t>Are your teams achieving breakthroughs? </a:t>
            </a:r>
          </a:p>
          <a:p>
            <a:endParaRPr lang="en-US" sz="2600" b="1">
              <a:cs typeface="Calibri" panose="020F0502020204030204"/>
            </a:endParaRPr>
          </a:p>
          <a:p>
            <a:r>
              <a:rPr lang="en-US" sz="2600" b="1">
                <a:cs typeface="Calibri" panose="020F0502020204030204"/>
              </a:rPr>
              <a:t>Is the meeting working? Metrics? Agenda? Flow? Timing?</a:t>
            </a:r>
          </a:p>
        </p:txBody>
      </p:sp>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itle 1"/>
          <p:cNvSpPr txBox="1">
            <a:spLocks/>
          </p:cNvSpPr>
          <p:nvPr/>
        </p:nvSpPr>
        <p:spPr>
          <a:xfrm>
            <a:off x="1238250" y="52709"/>
            <a:ext cx="10915620"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rgbClr val="0C5C73"/>
                </a:solidFill>
                <a:latin typeface="Verdana" panose="020B0604030504040204" pitchFamily="34" charset="0"/>
                <a:ea typeface="Verdana" panose="020B0604030504040204" pitchFamily="34" charset="0"/>
                <a:cs typeface="Verdana" panose="020B0604030504040204" pitchFamily="34" charset="0"/>
              </a:rPr>
              <a:t>Virtual Coaching Session Preparation </a:t>
            </a:r>
          </a:p>
        </p:txBody>
      </p:sp>
      <p:pic>
        <p:nvPicPr>
          <p:cNvPr id="3" name="Picture 4">
            <a:extLst>
              <a:ext uri="{FF2B5EF4-FFF2-40B4-BE49-F238E27FC236}">
                <a16:creationId xmlns:a16="http://schemas.microsoft.com/office/drawing/2014/main" id="{C5412B88-5B00-4C59-AB57-40E583F5458C}"/>
              </a:ext>
            </a:extLst>
          </p:cNvPr>
          <p:cNvPicPr>
            <a:picLocks noChangeAspect="1"/>
          </p:cNvPicPr>
          <p:nvPr/>
        </p:nvPicPr>
        <p:blipFill>
          <a:blip r:embed="rId5"/>
          <a:stretch>
            <a:fillRect/>
          </a:stretch>
        </p:blipFill>
        <p:spPr>
          <a:xfrm>
            <a:off x="804144" y="6253702"/>
            <a:ext cx="2733675" cy="619125"/>
          </a:xfrm>
          <a:prstGeom prst="rect">
            <a:avLst/>
          </a:prstGeom>
        </p:spPr>
      </p:pic>
    </p:spTree>
    <p:extLst>
      <p:ext uri="{BB962C8B-B14F-4D97-AF65-F5344CB8AC3E}">
        <p14:creationId xmlns:p14="http://schemas.microsoft.com/office/powerpoint/2010/main" val="3322553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5078" y="689025"/>
            <a:ext cx="11766922" cy="5518261"/>
          </a:xfrm>
          <a:prstGeom prst="rect">
            <a:avLst/>
          </a:prstGeom>
        </p:spPr>
      </p:pic>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Academy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sp>
        <p:nvSpPr>
          <p:cNvPr id="8" name="TextBox 7"/>
          <p:cNvSpPr txBox="1"/>
          <p:nvPr/>
        </p:nvSpPr>
        <p:spPr>
          <a:xfrm>
            <a:off x="1137494" y="1254715"/>
            <a:ext cx="10469432" cy="1077218"/>
          </a:xfrm>
          <a:prstGeom prst="rect">
            <a:avLst/>
          </a:prstGeom>
          <a:noFill/>
        </p:spPr>
        <p:txBody>
          <a:bodyPr wrap="square" rtlCol="0">
            <a:spAutoFit/>
          </a:bodyPr>
          <a:lstStyle/>
          <a:p>
            <a:pPr algn="ctr"/>
            <a:r>
              <a:rPr lang="en-US" sz="3200" b="1"/>
              <a:t>Bring your answers and questions to your next </a:t>
            </a:r>
          </a:p>
          <a:p>
            <a:pPr algn="ctr"/>
            <a:r>
              <a:rPr lang="en-US" sz="3200" b="1"/>
              <a:t>virtual coaching session.</a:t>
            </a:r>
          </a:p>
        </p:txBody>
      </p:sp>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1" name="Title 1"/>
          <p:cNvSpPr txBox="1">
            <a:spLocks/>
          </p:cNvSpPr>
          <p:nvPr/>
        </p:nvSpPr>
        <p:spPr>
          <a:xfrm>
            <a:off x="1238250" y="52709"/>
            <a:ext cx="10915620"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rgbClr val="0C5C73"/>
                </a:solidFill>
                <a:latin typeface="Verdana" panose="020B0604030504040204" pitchFamily="34" charset="0"/>
                <a:ea typeface="Verdana" panose="020B0604030504040204" pitchFamily="34" charset="0"/>
                <a:cs typeface="Verdana" panose="020B0604030504040204" pitchFamily="34" charset="0"/>
              </a:rPr>
              <a:t>Virtual Coaching Session Preparation </a:t>
            </a:r>
          </a:p>
        </p:txBody>
      </p:sp>
      <p:pic>
        <p:nvPicPr>
          <p:cNvPr id="3" name="Picture 3">
            <a:extLst>
              <a:ext uri="{FF2B5EF4-FFF2-40B4-BE49-F238E27FC236}">
                <a16:creationId xmlns:a16="http://schemas.microsoft.com/office/drawing/2014/main" id="{DC47A241-50CD-438A-A46E-16DD4CC75ABF}"/>
              </a:ext>
            </a:extLst>
          </p:cNvPr>
          <p:cNvPicPr>
            <a:picLocks noChangeAspect="1"/>
          </p:cNvPicPr>
          <p:nvPr/>
        </p:nvPicPr>
        <p:blipFill>
          <a:blip r:embed="rId5"/>
          <a:stretch>
            <a:fillRect/>
          </a:stretch>
        </p:blipFill>
        <p:spPr>
          <a:xfrm>
            <a:off x="804144" y="6268079"/>
            <a:ext cx="2733675" cy="619125"/>
          </a:xfrm>
          <a:prstGeom prst="rect">
            <a:avLst/>
          </a:prstGeom>
        </p:spPr>
      </p:pic>
    </p:spTree>
    <p:extLst>
      <p:ext uri="{BB962C8B-B14F-4D97-AF65-F5344CB8AC3E}">
        <p14:creationId xmlns:p14="http://schemas.microsoft.com/office/powerpoint/2010/main" val="361451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sp>
        <p:nvSpPr>
          <p:cNvPr id="8" name="TextBox 7"/>
          <p:cNvSpPr txBox="1"/>
          <p:nvPr/>
        </p:nvSpPr>
        <p:spPr>
          <a:xfrm>
            <a:off x="815006" y="958855"/>
            <a:ext cx="11376994" cy="4401205"/>
          </a:xfrm>
          <a:prstGeom prst="rect">
            <a:avLst/>
          </a:prstGeom>
          <a:noFill/>
        </p:spPr>
        <p:txBody>
          <a:bodyPr wrap="square" rtlCol="0">
            <a:spAutoFit/>
          </a:bodyPr>
          <a:lstStyle/>
          <a:p>
            <a:pPr marL="457200" indent="-457200">
              <a:buFont typeface="Arial" panose="020B0604020202020204" pitchFamily="34" charset="0"/>
              <a:buChar char="•"/>
            </a:pPr>
            <a:r>
              <a:rPr lang="en-US" sz="3200" b="1">
                <a:solidFill>
                  <a:srgbClr val="0C5C73"/>
                </a:solidFill>
              </a:rPr>
              <a:t>Breakdowns</a:t>
            </a:r>
            <a:r>
              <a:rPr lang="en-US" sz="2400"/>
              <a:t> – </a:t>
            </a:r>
            <a:r>
              <a:rPr lang="en-US" sz="2600"/>
              <a:t>any result not going the way you want it to.</a:t>
            </a:r>
          </a:p>
          <a:p>
            <a:pPr marL="342900" indent="-342900">
              <a:buClr>
                <a:srgbClr val="0C5C73"/>
              </a:buClr>
              <a:buFont typeface="Arial" panose="020B0604020202020204" pitchFamily="34" charset="0"/>
              <a:buChar char="•"/>
            </a:pPr>
            <a:endParaRPr lang="en-US" sz="2400"/>
          </a:p>
          <a:p>
            <a:pPr marL="457200" indent="-457200">
              <a:buFont typeface="Arial" panose="020B0604020202020204" pitchFamily="34" charset="0"/>
              <a:buChar char="•"/>
            </a:pPr>
            <a:r>
              <a:rPr lang="en-US" sz="3200" b="1">
                <a:solidFill>
                  <a:srgbClr val="0C5C73"/>
                </a:solidFill>
              </a:rPr>
              <a:t>Cycle Time </a:t>
            </a:r>
            <a:r>
              <a:rPr lang="en-US" sz="2400"/>
              <a:t>– </a:t>
            </a:r>
            <a:r>
              <a:rPr lang="en-US" sz="2600"/>
              <a:t>the time from start to finish of any task or job.</a:t>
            </a:r>
          </a:p>
          <a:p>
            <a:pPr marL="342900" indent="-342900">
              <a:buClr>
                <a:srgbClr val="0C5C73"/>
              </a:buClr>
              <a:buFont typeface="Arial" panose="020B0604020202020204" pitchFamily="34" charset="0"/>
              <a:buChar char="•"/>
            </a:pPr>
            <a:endParaRPr lang="en-US" sz="2400"/>
          </a:p>
          <a:p>
            <a:pPr marL="342900" indent="-342900">
              <a:buClr>
                <a:srgbClr val="0C5C73"/>
              </a:buClr>
              <a:buFont typeface="Arial" panose="020B0604020202020204" pitchFamily="34" charset="0"/>
              <a:buChar char="•"/>
            </a:pPr>
            <a:r>
              <a:rPr lang="en-US" sz="3200" b="1">
                <a:solidFill>
                  <a:srgbClr val="0C5C73"/>
                </a:solidFill>
              </a:rPr>
              <a:t> Metrics </a:t>
            </a:r>
            <a:r>
              <a:rPr lang="en-US" sz="2400"/>
              <a:t>– </a:t>
            </a:r>
            <a:r>
              <a:rPr lang="en-US" sz="2600"/>
              <a:t>a clearly measurable outcome.</a:t>
            </a:r>
          </a:p>
          <a:p>
            <a:pPr marL="342900" indent="-342900">
              <a:buClr>
                <a:srgbClr val="0C5C73"/>
              </a:buClr>
              <a:buFont typeface="Arial" panose="020B0604020202020204" pitchFamily="34" charset="0"/>
              <a:buChar char="•"/>
            </a:pPr>
            <a:endParaRPr lang="en-US" sz="2400"/>
          </a:p>
          <a:p>
            <a:pPr marL="342900" indent="-342900">
              <a:buClr>
                <a:srgbClr val="0C5C73"/>
              </a:buClr>
              <a:buFont typeface="Arial" panose="020B0604020202020204" pitchFamily="34" charset="0"/>
              <a:buChar char="•"/>
            </a:pPr>
            <a:r>
              <a:rPr lang="en-US" sz="3200" b="1">
                <a:solidFill>
                  <a:srgbClr val="0C5C73"/>
                </a:solidFill>
              </a:rPr>
              <a:t> Goals</a:t>
            </a:r>
            <a:r>
              <a:rPr lang="en-US" sz="2400"/>
              <a:t> – </a:t>
            </a:r>
            <a:r>
              <a:rPr lang="en-US" sz="2600"/>
              <a:t>the desired results.</a:t>
            </a:r>
          </a:p>
          <a:p>
            <a:pPr marL="342900" indent="-342900">
              <a:buClr>
                <a:srgbClr val="0C5C73"/>
              </a:buClr>
              <a:buFont typeface="Arial" panose="020B0604020202020204" pitchFamily="34" charset="0"/>
              <a:buChar char="•"/>
            </a:pPr>
            <a:endParaRPr lang="en-US" sz="2400"/>
          </a:p>
          <a:p>
            <a:pPr marL="342900" indent="-342900">
              <a:buClr>
                <a:srgbClr val="0C5C73"/>
              </a:buClr>
              <a:buFont typeface="Arial" panose="020B0604020202020204" pitchFamily="34" charset="0"/>
              <a:buChar char="•"/>
            </a:pPr>
            <a:r>
              <a:rPr lang="en-US" sz="3200" b="1">
                <a:solidFill>
                  <a:srgbClr val="0C5C73"/>
                </a:solidFill>
              </a:rPr>
              <a:t> Benchmarks</a:t>
            </a:r>
            <a:r>
              <a:rPr lang="en-US" sz="2400"/>
              <a:t> – </a:t>
            </a:r>
            <a:r>
              <a:rPr lang="en-US" sz="2600"/>
              <a:t>a clearly measurable outcome. </a:t>
            </a:r>
          </a:p>
          <a:p>
            <a:pPr marL="342900" indent="-342900">
              <a:buClr>
                <a:srgbClr val="0C5C73"/>
              </a:buClr>
              <a:buFont typeface="Arial" panose="020B0604020202020204" pitchFamily="34" charset="0"/>
              <a:buChar char="•"/>
            </a:pPr>
            <a:endParaRPr lang="en-US" sz="2400"/>
          </a:p>
        </p:txBody>
      </p:sp>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rgbClr val="0C5C73"/>
                </a:solidFill>
                <a:latin typeface="Verdana" panose="020B0604030504040204" pitchFamily="34" charset="0"/>
                <a:ea typeface="Verdana" panose="020B0604030504040204" pitchFamily="34" charset="0"/>
                <a:cs typeface="Verdana" panose="020B0604030504040204" pitchFamily="34" charset="0"/>
              </a:rPr>
              <a:t>Key Terms </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pic>
        <p:nvPicPr>
          <p:cNvPr id="3" name="Picture 3">
            <a:extLst>
              <a:ext uri="{FF2B5EF4-FFF2-40B4-BE49-F238E27FC236}">
                <a16:creationId xmlns:a16="http://schemas.microsoft.com/office/drawing/2014/main" id="{3D66344C-1521-47F8-8953-058642238566}"/>
              </a:ext>
            </a:extLst>
          </p:cNvPr>
          <p:cNvPicPr>
            <a:picLocks noChangeAspect="1"/>
          </p:cNvPicPr>
          <p:nvPr/>
        </p:nvPicPr>
        <p:blipFill>
          <a:blip r:embed="rId4"/>
          <a:stretch>
            <a:fillRect/>
          </a:stretch>
        </p:blipFill>
        <p:spPr>
          <a:xfrm>
            <a:off x="818521" y="6253702"/>
            <a:ext cx="2733675" cy="619125"/>
          </a:xfrm>
          <a:prstGeom prst="rect">
            <a:avLst/>
          </a:prstGeom>
        </p:spPr>
      </p:pic>
    </p:spTree>
    <p:extLst>
      <p:ext uri="{BB962C8B-B14F-4D97-AF65-F5344CB8AC3E}">
        <p14:creationId xmlns:p14="http://schemas.microsoft.com/office/powerpoint/2010/main" val="54949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02968"/>
            <a:ext cx="12192000" cy="1150244"/>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1501774"/>
            <a:ext cx="8831179" cy="646331"/>
          </a:xfrm>
          <a:prstGeom prst="rect">
            <a:avLst/>
          </a:prstGeom>
          <a:noFill/>
        </p:spPr>
        <p:txBody>
          <a:bodyPr wrap="square" rtlCol="0">
            <a:spAutoFit/>
          </a:bodyPr>
          <a:lstStyle/>
          <a:p>
            <a:pPr algn="ctr"/>
            <a:r>
              <a:rPr lang="en-US" sz="3600" b="1">
                <a:solidFill>
                  <a:schemeClr val="bg1"/>
                </a:solidFill>
                <a:latin typeface="Verdana" panose="020B0604030504040204" pitchFamily="34" charset="0"/>
                <a:ea typeface="Verdana" panose="020B0604030504040204" pitchFamily="34" charset="0"/>
                <a:cs typeface="Verdana" panose="020B0604030504040204" pitchFamily="34" charset="0"/>
              </a:rPr>
              <a:t>7 Steps to Power Program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35" r="6278"/>
          <a:stretch/>
        </p:blipFill>
        <p:spPr>
          <a:xfrm>
            <a:off x="7134726" y="5751094"/>
            <a:ext cx="4644189" cy="1106906"/>
          </a:xfrm>
          <a:prstGeom prst="rect">
            <a:avLst/>
          </a:prstGeom>
        </p:spPr>
      </p:pic>
      <p:sp>
        <p:nvSpPr>
          <p:cNvPr id="18" name="TextBox 17"/>
          <p:cNvSpPr txBox="1"/>
          <p:nvPr/>
        </p:nvSpPr>
        <p:spPr>
          <a:xfrm>
            <a:off x="6373504" y="1653535"/>
            <a:ext cx="5818496" cy="1569660"/>
          </a:xfrm>
          <a:prstGeom prst="rect">
            <a:avLst/>
          </a:prstGeom>
          <a:noFill/>
        </p:spPr>
        <p:txBody>
          <a:bodyPr wrap="square" rtlCol="0" anchor="t">
            <a:spAutoFit/>
          </a:bodyPr>
          <a:lstStyle/>
          <a:p>
            <a:pPr algn="ctr"/>
            <a:r>
              <a:rPr lang="en-US" sz="4800" b="1" dirty="0">
                <a:solidFill>
                  <a:srgbClr val="0C5C73"/>
                </a:solidFill>
                <a:latin typeface="Verdana"/>
                <a:ea typeface="Verdana"/>
                <a:cs typeface="Verdana"/>
              </a:rPr>
              <a:t>Real Accountability</a:t>
            </a:r>
            <a:endParaRPr lang="en-US" sz="4800" dirty="0"/>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3018" r="12476"/>
          <a:stretch/>
        </p:blipFill>
        <p:spPr>
          <a:xfrm>
            <a:off x="0" y="0"/>
            <a:ext cx="6373504" cy="6858000"/>
          </a:xfrm>
          <a:prstGeom prst="rect">
            <a:avLst/>
          </a:prstGeom>
        </p:spPr>
      </p:pic>
      <p:sp>
        <p:nvSpPr>
          <p:cNvPr id="7" name="TextBox 6"/>
          <p:cNvSpPr txBox="1"/>
          <p:nvPr/>
        </p:nvSpPr>
        <p:spPr>
          <a:xfrm>
            <a:off x="6531394" y="4734373"/>
            <a:ext cx="5850852" cy="646331"/>
          </a:xfrm>
          <a:prstGeom prst="rect">
            <a:avLst/>
          </a:prstGeom>
          <a:noFill/>
        </p:spPr>
        <p:txBody>
          <a:bodyPr wrap="square" rtlCol="0">
            <a:spAutoFit/>
          </a:bodyPr>
          <a:lstStyle/>
          <a:p>
            <a:pPr algn="ctr"/>
            <a:r>
              <a:rPr lang="en-US" sz="3600" b="1">
                <a:solidFill>
                  <a:srgbClr val="0C5C73"/>
                </a:solidFill>
                <a:latin typeface="Verdana" panose="020B0604030504040204" pitchFamily="34" charset="0"/>
                <a:ea typeface="Verdana" panose="020B0604030504040204" pitchFamily="34" charset="0"/>
                <a:cs typeface="Verdana" panose="020B0604030504040204" pitchFamily="34" charset="0"/>
              </a:rPr>
              <a:t>Thank You</a:t>
            </a:r>
          </a:p>
        </p:txBody>
      </p:sp>
      <p:pic>
        <p:nvPicPr>
          <p:cNvPr id="3" name="Picture 4" descr="A close up of a sign&#10;&#10;Description generated with very high confidence">
            <a:extLst>
              <a:ext uri="{FF2B5EF4-FFF2-40B4-BE49-F238E27FC236}">
                <a16:creationId xmlns:a16="http://schemas.microsoft.com/office/drawing/2014/main" id="{253BFBA4-31C4-4C25-99C7-D1CA8DB7A6B3}"/>
              </a:ext>
            </a:extLst>
          </p:cNvPr>
          <p:cNvPicPr>
            <a:picLocks noChangeAspect="1"/>
          </p:cNvPicPr>
          <p:nvPr/>
        </p:nvPicPr>
        <p:blipFill>
          <a:blip r:embed="rId4"/>
          <a:stretch>
            <a:fillRect/>
          </a:stretch>
        </p:blipFill>
        <p:spPr>
          <a:xfrm>
            <a:off x="8088701" y="645341"/>
            <a:ext cx="2743200" cy="621506"/>
          </a:xfrm>
          <a:prstGeom prst="rect">
            <a:avLst/>
          </a:prstGeom>
        </p:spPr>
      </p:pic>
    </p:spTree>
    <p:extLst>
      <p:ext uri="{BB962C8B-B14F-4D97-AF65-F5344CB8AC3E}">
        <p14:creationId xmlns:p14="http://schemas.microsoft.com/office/powerpoint/2010/main" val="1110601732"/>
      </p:ext>
    </p:extLst>
  </p:cSld>
  <p:clrMapOvr>
    <a:masterClrMapping/>
  </p:clrMapOvr>
  <mc:AlternateContent xmlns:mc="http://schemas.openxmlformats.org/markup-compatibility/2006" xmlns:p14="http://schemas.microsoft.com/office/powerpoint/2010/main">
    <mc:Choice Requires="p14">
      <p:transition spd="slow" p14:dur="2000" advTm="4478"/>
    </mc:Choice>
    <mc:Fallback xmlns="">
      <p:transition spd="slow" advTm="447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sp>
        <p:nvSpPr>
          <p:cNvPr id="8" name="TextBox 7"/>
          <p:cNvSpPr txBox="1"/>
          <p:nvPr/>
        </p:nvSpPr>
        <p:spPr>
          <a:xfrm>
            <a:off x="815006" y="958855"/>
            <a:ext cx="11376994" cy="3170099"/>
          </a:xfrm>
          <a:prstGeom prst="rect">
            <a:avLst/>
          </a:prstGeom>
          <a:noFill/>
        </p:spPr>
        <p:txBody>
          <a:bodyPr wrap="square" rtlCol="0">
            <a:spAutoFit/>
          </a:bodyPr>
          <a:lstStyle/>
          <a:p>
            <a:pPr marL="342900" indent="-342900">
              <a:buClr>
                <a:srgbClr val="0C5C73"/>
              </a:buClr>
              <a:buFont typeface="Arial" panose="020B0604020202020204" pitchFamily="34" charset="0"/>
              <a:buChar char="•"/>
            </a:pPr>
            <a:r>
              <a:rPr lang="en-US" sz="3200" b="1">
                <a:solidFill>
                  <a:srgbClr val="0C5C73"/>
                </a:solidFill>
              </a:rPr>
              <a:t>Discretionary Effort </a:t>
            </a:r>
            <a:r>
              <a:rPr lang="en-US" sz="2400"/>
              <a:t>– </a:t>
            </a:r>
            <a:r>
              <a:rPr lang="en-US" sz="2600"/>
              <a:t>the effort given to working of their own free will without anyone pushing or managing. </a:t>
            </a:r>
          </a:p>
          <a:p>
            <a:pPr marL="342900" indent="-342900">
              <a:buClr>
                <a:srgbClr val="0C5C73"/>
              </a:buClr>
              <a:buFont typeface="Arial" panose="020B0604020202020204" pitchFamily="34" charset="0"/>
              <a:buChar char="•"/>
            </a:pPr>
            <a:endParaRPr lang="en-US" sz="2600"/>
          </a:p>
          <a:p>
            <a:pPr marL="342900" indent="-342900">
              <a:buClr>
                <a:srgbClr val="0C5C73"/>
              </a:buClr>
              <a:buFont typeface="Arial" panose="020B0604020202020204" pitchFamily="34" charset="0"/>
              <a:buChar char="•"/>
            </a:pPr>
            <a:r>
              <a:rPr lang="en-US" sz="3200" b="1">
                <a:solidFill>
                  <a:srgbClr val="0C5C73"/>
                </a:solidFill>
              </a:rPr>
              <a:t>Story Telling: </a:t>
            </a:r>
            <a:r>
              <a:rPr lang="en-US" sz="2400"/>
              <a:t>– </a:t>
            </a:r>
            <a:r>
              <a:rPr lang="en-US" sz="2600"/>
              <a:t>wasting time with too much talking to embellish or entertain about any events NOT result oriented.</a:t>
            </a:r>
          </a:p>
          <a:p>
            <a:pPr marL="342900" indent="-342900">
              <a:buClr>
                <a:srgbClr val="0C5C73"/>
              </a:buClr>
              <a:buFont typeface="Arial" panose="020B0604020202020204" pitchFamily="34" charset="0"/>
              <a:buChar char="•"/>
            </a:pPr>
            <a:endParaRPr lang="en-US" sz="2600"/>
          </a:p>
          <a:p>
            <a:pPr marL="342900" indent="-342900">
              <a:buClr>
                <a:srgbClr val="0C5C73"/>
              </a:buClr>
              <a:buFont typeface="Arial" panose="020B0604020202020204" pitchFamily="34" charset="0"/>
              <a:buChar char="•"/>
            </a:pPr>
            <a:r>
              <a:rPr lang="en-US" sz="2600"/>
              <a:t> </a:t>
            </a:r>
            <a:r>
              <a:rPr lang="en-US" sz="3200" b="1">
                <a:solidFill>
                  <a:srgbClr val="0C5C73"/>
                </a:solidFill>
              </a:rPr>
              <a:t>Outcomes: </a:t>
            </a:r>
            <a:r>
              <a:rPr lang="en-US" sz="2400"/>
              <a:t>– the important and desired result of any actions.</a:t>
            </a:r>
            <a:endParaRPr lang="en-US" sz="2600"/>
          </a:p>
        </p:txBody>
      </p:sp>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375115"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rgbClr val="0C5C73"/>
                </a:solidFill>
                <a:latin typeface="Verdana" panose="020B0604030504040204" pitchFamily="34" charset="0"/>
                <a:ea typeface="Verdana" panose="020B0604030504040204" pitchFamily="34" charset="0"/>
                <a:cs typeface="Verdana" panose="020B0604030504040204" pitchFamily="34" charset="0"/>
              </a:rPr>
              <a:t>Key Terms </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pic>
        <p:nvPicPr>
          <p:cNvPr id="3" name="Picture 3">
            <a:extLst>
              <a:ext uri="{FF2B5EF4-FFF2-40B4-BE49-F238E27FC236}">
                <a16:creationId xmlns:a16="http://schemas.microsoft.com/office/drawing/2014/main" id="{03032DC9-FF40-4CDC-A19E-6A9AD5B8DB68}"/>
              </a:ext>
            </a:extLst>
          </p:cNvPr>
          <p:cNvPicPr>
            <a:picLocks noChangeAspect="1"/>
          </p:cNvPicPr>
          <p:nvPr/>
        </p:nvPicPr>
        <p:blipFill>
          <a:blip r:embed="rId4"/>
          <a:stretch>
            <a:fillRect/>
          </a:stretch>
        </p:blipFill>
        <p:spPr>
          <a:xfrm>
            <a:off x="818521" y="6239325"/>
            <a:ext cx="2733675" cy="619125"/>
          </a:xfrm>
          <a:prstGeom prst="rect">
            <a:avLst/>
          </a:prstGeom>
        </p:spPr>
      </p:pic>
    </p:spTree>
    <p:extLst>
      <p:ext uri="{BB962C8B-B14F-4D97-AF65-F5344CB8AC3E}">
        <p14:creationId xmlns:p14="http://schemas.microsoft.com/office/powerpoint/2010/main" val="339609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53100" y="-21076"/>
            <a:ext cx="6438900" cy="6879076"/>
          </a:xfrm>
          <a:prstGeom prst="rect">
            <a:avLst/>
          </a:prstGeom>
          <a:solidFill>
            <a:srgbClr val="FFFFFF"/>
          </a:solidFill>
          <a:ln>
            <a:solidFill>
              <a:srgbClr val="A1BD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3018" r="12476"/>
          <a:stretch/>
        </p:blipFill>
        <p:spPr>
          <a:xfrm>
            <a:off x="0" y="0"/>
            <a:ext cx="6373504" cy="6858000"/>
          </a:xfrm>
          <a:prstGeom prst="rect">
            <a:avLst/>
          </a:prstGeom>
        </p:spPr>
      </p:pic>
      <p:sp>
        <p:nvSpPr>
          <p:cNvPr id="10" name="TextBox 9"/>
          <p:cNvSpPr txBox="1"/>
          <p:nvPr/>
        </p:nvSpPr>
        <p:spPr>
          <a:xfrm>
            <a:off x="6373504" y="2695187"/>
            <a:ext cx="5818496" cy="1446550"/>
          </a:xfrm>
          <a:prstGeom prst="rect">
            <a:avLst/>
          </a:prstGeom>
          <a:noFill/>
        </p:spPr>
        <p:txBody>
          <a:bodyPr wrap="square" rtlCol="0">
            <a:spAutoFit/>
          </a:bodyPr>
          <a:lstStyle/>
          <a:p>
            <a:pPr algn="ctr"/>
            <a:r>
              <a:rPr lang="en-US" sz="4400" b="1">
                <a:solidFill>
                  <a:srgbClr val="0C5C73"/>
                </a:solidFill>
                <a:latin typeface="Verdana" panose="020B0604030504040204" pitchFamily="34" charset="0"/>
                <a:ea typeface="Verdana" panose="020B0604030504040204" pitchFamily="34" charset="0"/>
                <a:cs typeface="Verdana" panose="020B0604030504040204" pitchFamily="34" charset="0"/>
              </a:rPr>
              <a:t>Where It All Comes Together </a:t>
            </a:r>
          </a:p>
        </p:txBody>
      </p:sp>
    </p:spTree>
    <p:extLst>
      <p:ext uri="{BB962C8B-B14F-4D97-AF65-F5344CB8AC3E}">
        <p14:creationId xmlns:p14="http://schemas.microsoft.com/office/powerpoint/2010/main" val="1739736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677039" cy="621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Define</a:t>
            </a:r>
            <a:endParaRPr lang="en-US" sz="3200" dirty="0">
              <a:ea typeface="+mj-lt"/>
              <a:cs typeface="+mj-lt"/>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1137492" y="2013066"/>
            <a:ext cx="10732020" cy="4031873"/>
          </a:xfrm>
          <a:prstGeom prst="rect">
            <a:avLst/>
          </a:prstGeom>
          <a:noFill/>
        </p:spPr>
        <p:txBody>
          <a:bodyPr wrap="square" rtlCol="0" anchor="t">
            <a:spAutoFit/>
          </a:bodyPr>
          <a:lstStyle/>
          <a:p>
            <a:pPr algn="ctr"/>
            <a:r>
              <a:rPr lang="en-US" sz="3200" b="1"/>
              <a:t>In the book “What Really Motivates Workers” by Dan Pink, </a:t>
            </a:r>
          </a:p>
          <a:p>
            <a:pPr algn="ctr"/>
            <a:endParaRPr lang="en-US" sz="3200" b="1"/>
          </a:p>
          <a:p>
            <a:pPr algn="ctr"/>
            <a:r>
              <a:rPr lang="en-US" sz="2800" b="1"/>
              <a:t>Dan reviews for us numerous studies with many leading institutions and professionals, the three things that are most important to employees are: </a:t>
            </a:r>
          </a:p>
          <a:p>
            <a:pPr algn="ctr"/>
            <a:r>
              <a:rPr lang="en-US" sz="3600" b="1"/>
              <a:t>Purpose, Mastery and Autonomy.</a:t>
            </a:r>
          </a:p>
          <a:p>
            <a:pPr algn="ctr"/>
            <a:endParaRPr lang="en-US" sz="800" b="1"/>
          </a:p>
          <a:p>
            <a:pPr algn="ctr"/>
            <a:r>
              <a:rPr lang="en-US" sz="3600" u="sng">
                <a:hlinkClick r:id="rId4"/>
              </a:rPr>
              <a:t>https://www.youtube.com/watch?v=u6XAPnuFjJc</a:t>
            </a:r>
            <a:endParaRPr lang="en-US" sz="3600"/>
          </a:p>
          <a:p>
            <a:pPr algn="ctr"/>
            <a:r>
              <a:rPr lang="en-US" sz="2800"/>
              <a:t>  </a:t>
            </a:r>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925842" y="911483"/>
            <a:ext cx="11376995" cy="7871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mn-lt"/>
              </a:rPr>
              <a:t>What motivates... </a:t>
            </a:r>
          </a:p>
        </p:txBody>
      </p:sp>
      <p:pic>
        <p:nvPicPr>
          <p:cNvPr id="3" name="Picture 3">
            <a:extLst>
              <a:ext uri="{FF2B5EF4-FFF2-40B4-BE49-F238E27FC236}">
                <a16:creationId xmlns:a16="http://schemas.microsoft.com/office/drawing/2014/main" id="{5B114D35-9B8B-472E-AFEB-96B6AF7562C1}"/>
              </a:ext>
            </a:extLst>
          </p:cNvPr>
          <p:cNvPicPr>
            <a:picLocks noChangeAspect="1"/>
          </p:cNvPicPr>
          <p:nvPr/>
        </p:nvPicPr>
        <p:blipFill>
          <a:blip r:embed="rId5"/>
          <a:stretch>
            <a:fillRect/>
          </a:stretch>
        </p:blipFill>
        <p:spPr>
          <a:xfrm>
            <a:off x="804144" y="6239325"/>
            <a:ext cx="2733675" cy="619125"/>
          </a:xfrm>
          <a:prstGeom prst="rect">
            <a:avLst/>
          </a:prstGeom>
        </p:spPr>
      </p:pic>
    </p:spTree>
    <p:extLst>
      <p:ext uri="{BB962C8B-B14F-4D97-AF65-F5344CB8AC3E}">
        <p14:creationId xmlns:p14="http://schemas.microsoft.com/office/powerpoint/2010/main" val="205436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sp>
        <p:nvSpPr>
          <p:cNvPr id="8" name="TextBox 7"/>
          <p:cNvSpPr txBox="1"/>
          <p:nvPr/>
        </p:nvSpPr>
        <p:spPr>
          <a:xfrm>
            <a:off x="1418853" y="1179837"/>
            <a:ext cx="9824241" cy="4985980"/>
          </a:xfrm>
          <a:prstGeom prst="rect">
            <a:avLst/>
          </a:prstGeom>
          <a:noFill/>
        </p:spPr>
        <p:txBody>
          <a:bodyPr wrap="square" rtlCol="0" anchor="t">
            <a:spAutoFit/>
          </a:bodyPr>
          <a:lstStyle/>
          <a:p>
            <a:endParaRPr lang="en-US"/>
          </a:p>
          <a:p>
            <a:r>
              <a:rPr lang="en-US" sz="3600" b="1">
                <a:solidFill>
                  <a:srgbClr val="0C5C73"/>
                </a:solidFill>
              </a:rPr>
              <a:t>Purpose</a:t>
            </a:r>
            <a:r>
              <a:rPr lang="en-US" sz="4400" b="1"/>
              <a:t> </a:t>
            </a:r>
            <a:r>
              <a:rPr lang="en-US" sz="3600"/>
              <a:t>– </a:t>
            </a:r>
            <a:r>
              <a:rPr lang="en-US" sz="2600"/>
              <a:t>the experience that employees are up to something bigger than just making money.</a:t>
            </a:r>
            <a:endParaRPr lang="en-US" sz="2600">
              <a:cs typeface="Calibri"/>
            </a:endParaRPr>
          </a:p>
          <a:p>
            <a:endParaRPr lang="en-US" sz="2600" b="1">
              <a:solidFill>
                <a:srgbClr val="0C5C73"/>
              </a:solidFill>
              <a:cs typeface="Calibri"/>
            </a:endParaRPr>
          </a:p>
          <a:p>
            <a:r>
              <a:rPr lang="en-US" sz="3600" b="1">
                <a:solidFill>
                  <a:srgbClr val="0C5C73"/>
                </a:solidFill>
              </a:rPr>
              <a:t>Mastery </a:t>
            </a:r>
            <a:r>
              <a:rPr lang="en-US" sz="3600"/>
              <a:t>– </a:t>
            </a:r>
            <a:r>
              <a:rPr lang="en-US" sz="2400"/>
              <a:t>t</a:t>
            </a:r>
            <a:r>
              <a:rPr lang="en-US" sz="2600"/>
              <a:t>heir ability to increase their value through continuous learning and education.</a:t>
            </a:r>
            <a:endParaRPr lang="en-US" sz="2600">
              <a:cs typeface="Calibri"/>
            </a:endParaRPr>
          </a:p>
          <a:p>
            <a:endParaRPr lang="en-US" sz="2600">
              <a:cs typeface="Calibri"/>
            </a:endParaRPr>
          </a:p>
          <a:p>
            <a:r>
              <a:rPr lang="en-US" sz="3600" b="1">
                <a:solidFill>
                  <a:srgbClr val="0C5C73"/>
                </a:solidFill>
              </a:rPr>
              <a:t>Autonomy</a:t>
            </a:r>
            <a:r>
              <a:rPr lang="en-US" sz="2800">
                <a:solidFill>
                  <a:srgbClr val="0C5C73"/>
                </a:solidFill>
              </a:rPr>
              <a:t> </a:t>
            </a:r>
            <a:r>
              <a:rPr lang="en-US" sz="2400"/>
              <a:t>– </a:t>
            </a:r>
            <a:r>
              <a:rPr lang="en-US" sz="2600"/>
              <a:t>the ability to be self-directed and behave as an owner.</a:t>
            </a:r>
            <a:endParaRPr lang="en-US" sz="2600">
              <a:cs typeface="Calibri"/>
            </a:endParaRPr>
          </a:p>
          <a:p>
            <a:endParaRPr lang="en-US" sz="2400"/>
          </a:p>
          <a:p>
            <a:endParaRPr lang="en-US" sz="2000" b="1"/>
          </a:p>
          <a:p>
            <a:r>
              <a:rPr lang="en-US" sz="3600" b="1">
                <a:solidFill>
                  <a:srgbClr val="0C5C73"/>
                </a:solidFill>
              </a:rPr>
              <a:t>     </a:t>
            </a:r>
            <a:endParaRPr lang="en-US" sz="2600"/>
          </a:p>
        </p:txBody>
      </p:sp>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4" name="Title 1"/>
          <p:cNvSpPr txBox="1">
            <a:spLocks/>
          </p:cNvSpPr>
          <p:nvPr/>
        </p:nvSpPr>
        <p:spPr>
          <a:xfrm>
            <a:off x="1238250" y="52709"/>
            <a:ext cx="10915620" cy="636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Define</a:t>
            </a:r>
            <a:endParaRPr lang="en-US" sz="3200" dirty="0">
              <a:solidFill>
                <a:srgbClr val="000000"/>
              </a:solidFill>
              <a:latin typeface="Calibri Light" panose="020F0302020204030204"/>
              <a:ea typeface="Verdana" panose="020B0604030504040204" pitchFamily="34" charset="0"/>
              <a:cs typeface="Calibri Light" panose="020F0302020204030204"/>
            </a:endParaRPr>
          </a:p>
        </p:txBody>
      </p:sp>
    </p:spTree>
    <p:extLst>
      <p:ext uri="{BB962C8B-B14F-4D97-AF65-F5344CB8AC3E}">
        <p14:creationId xmlns:p14="http://schemas.microsoft.com/office/powerpoint/2010/main" val="290547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815004" y="665061"/>
            <a:ext cx="11376995" cy="5883351"/>
          </a:xfrm>
          <a:prstGeom prst="rect">
            <a:avLst/>
          </a:prstGeom>
        </p:spPr>
      </p:pic>
      <p:sp>
        <p:nvSpPr>
          <p:cNvPr id="2" name="Rectangle 1"/>
          <p:cNvSpPr/>
          <p:nvPr/>
        </p:nvSpPr>
        <p:spPr>
          <a:xfrm>
            <a:off x="190500" y="6227570"/>
            <a:ext cx="12001500" cy="625642"/>
          </a:xfrm>
          <a:prstGeom prst="rect">
            <a:avLst/>
          </a:prstGeom>
          <a:solidFill>
            <a:srgbClr val="0C5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5989" b="24086"/>
          <a:stretch/>
        </p:blipFill>
        <p:spPr>
          <a:xfrm>
            <a:off x="9940099" y="6227570"/>
            <a:ext cx="1976573" cy="641684"/>
          </a:xfrm>
          <a:prstGeom prst="rect">
            <a:avLst/>
          </a:prstGeom>
          <a:solidFill>
            <a:srgbClr val="0C5C73"/>
          </a:solidFill>
        </p:spPr>
      </p:pic>
      <p:cxnSp>
        <p:nvCxnSpPr>
          <p:cNvPr id="17" name="Straight Connector 16"/>
          <p:cNvCxnSpPr/>
          <p:nvPr/>
        </p:nvCxnSpPr>
        <p:spPr>
          <a:xfrm>
            <a:off x="590550" y="668740"/>
            <a:ext cx="11563320" cy="0"/>
          </a:xfrm>
          <a:prstGeom prst="line">
            <a:avLst/>
          </a:prstGeom>
          <a:ln w="15875">
            <a:solidFill>
              <a:srgbClr val="0C5C73"/>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238250" y="52709"/>
            <a:ext cx="10677039" cy="621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0C5C73"/>
                </a:solidFill>
                <a:latin typeface="Verdana"/>
                <a:ea typeface="Verdana"/>
                <a:cs typeface="Verdana"/>
              </a:rPr>
              <a:t>Prepare Weekly Meeting - Define</a:t>
            </a:r>
            <a:endParaRPr lang="en-US" sz="3200" dirty="0">
              <a:ea typeface="+mj-lt"/>
              <a:cs typeface="+mj-lt"/>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42623" r="47640"/>
          <a:stretch/>
        </p:blipFill>
        <p:spPr>
          <a:xfrm>
            <a:off x="-19185" y="-16042"/>
            <a:ext cx="834190" cy="6885296"/>
          </a:xfrm>
          <a:prstGeom prst="rect">
            <a:avLst/>
          </a:prstGeom>
        </p:spPr>
      </p:pic>
      <p:sp>
        <p:nvSpPr>
          <p:cNvPr id="10" name="TextBox 9"/>
          <p:cNvSpPr txBox="1"/>
          <p:nvPr/>
        </p:nvSpPr>
        <p:spPr>
          <a:xfrm>
            <a:off x="815005" y="2029719"/>
            <a:ext cx="11376995" cy="2492990"/>
          </a:xfrm>
          <a:prstGeom prst="rect">
            <a:avLst/>
          </a:prstGeom>
          <a:noFill/>
        </p:spPr>
        <p:txBody>
          <a:bodyPr wrap="square" rtlCol="0" anchor="t">
            <a:spAutoFit/>
          </a:bodyPr>
          <a:lstStyle/>
          <a:p>
            <a:pPr algn="ctr">
              <a:buClr>
                <a:srgbClr val="0C5C73"/>
              </a:buClr>
            </a:pPr>
            <a:r>
              <a:rPr lang="en-US" sz="2600"/>
              <a:t>The best company in the state.</a:t>
            </a:r>
          </a:p>
          <a:p>
            <a:pPr>
              <a:buClr>
                <a:srgbClr val="0C5C73"/>
              </a:buClr>
            </a:pPr>
            <a:endParaRPr lang="en-US" sz="2600"/>
          </a:p>
          <a:p>
            <a:pPr algn="ctr">
              <a:buClr>
                <a:srgbClr val="0C5C73"/>
              </a:buClr>
            </a:pPr>
            <a:r>
              <a:rPr lang="en-US" sz="2600"/>
              <a:t>A company you can trust.</a:t>
            </a:r>
            <a:endParaRPr lang="en-US" sz="2600">
              <a:cs typeface="Calibri"/>
            </a:endParaRPr>
          </a:p>
          <a:p>
            <a:pPr>
              <a:buClr>
                <a:srgbClr val="0C5C73"/>
              </a:buClr>
            </a:pPr>
            <a:endParaRPr lang="en-US" sz="2600"/>
          </a:p>
          <a:p>
            <a:pPr algn="ctr">
              <a:buClr>
                <a:srgbClr val="0C5C73"/>
              </a:buClr>
            </a:pPr>
            <a:r>
              <a:rPr lang="en-US" sz="2600"/>
              <a:t>One company shared with me their whole company was focused on </a:t>
            </a:r>
          </a:p>
          <a:p>
            <a:pPr algn="ctr">
              <a:buClr>
                <a:srgbClr val="0C5C73"/>
              </a:buClr>
            </a:pPr>
            <a:r>
              <a:rPr lang="en-US" sz="2600"/>
              <a:t>the commitment to “Kindness.”</a:t>
            </a:r>
          </a:p>
        </p:txBody>
      </p:sp>
      <p:sp>
        <p:nvSpPr>
          <p:cNvPr id="11" name="Title 1">
            <a:extLst>
              <a:ext uri="{FF2B5EF4-FFF2-40B4-BE49-F238E27FC236}">
                <a16:creationId xmlns:a16="http://schemas.microsoft.com/office/drawing/2014/main" id="{8CE9BC48-2160-44F4-BC8F-1565B7F6E828}"/>
              </a:ext>
            </a:extLst>
          </p:cNvPr>
          <p:cNvSpPr txBox="1">
            <a:spLocks/>
          </p:cNvSpPr>
          <p:nvPr/>
        </p:nvSpPr>
        <p:spPr>
          <a:xfrm>
            <a:off x="815005" y="1002021"/>
            <a:ext cx="11376995" cy="71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latin typeface="+mn-lt"/>
              </a:rPr>
              <a:t>Purpose Statements </a:t>
            </a:r>
          </a:p>
        </p:txBody>
      </p:sp>
      <p:sp>
        <p:nvSpPr>
          <p:cNvPr id="12" name="TextBox 11"/>
          <p:cNvSpPr txBox="1"/>
          <p:nvPr/>
        </p:nvSpPr>
        <p:spPr>
          <a:xfrm>
            <a:off x="834070" y="4835706"/>
            <a:ext cx="11338865" cy="892552"/>
          </a:xfrm>
          <a:prstGeom prst="rect">
            <a:avLst/>
          </a:prstGeom>
          <a:noFill/>
        </p:spPr>
        <p:txBody>
          <a:bodyPr wrap="square" rtlCol="0">
            <a:spAutoFit/>
          </a:bodyPr>
          <a:lstStyle/>
          <a:p>
            <a:pPr algn="ctr"/>
            <a:r>
              <a:rPr lang="en-US" sz="2600" b="1">
                <a:solidFill>
                  <a:srgbClr val="0C5C73"/>
                </a:solidFill>
              </a:rPr>
              <a:t>The point here is, you want your culture to offer the experience that you’re </a:t>
            </a:r>
          </a:p>
          <a:p>
            <a:pPr algn="ctr"/>
            <a:r>
              <a:rPr lang="en-US" sz="2600" b="1">
                <a:solidFill>
                  <a:srgbClr val="0C5C73"/>
                </a:solidFill>
              </a:rPr>
              <a:t>up to something bigger than merely making money. 	                 </a:t>
            </a:r>
          </a:p>
        </p:txBody>
      </p:sp>
    </p:spTree>
    <p:extLst>
      <p:ext uri="{BB962C8B-B14F-4D97-AF65-F5344CB8AC3E}">
        <p14:creationId xmlns:p14="http://schemas.microsoft.com/office/powerpoint/2010/main" val="1200817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2094</Words>
  <Application>Microsoft Office PowerPoint</Application>
  <PresentationFormat>Widescreen</PresentationFormat>
  <Paragraphs>319</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Aharoni</vt:lpstr>
      <vt:lpstr>Arial</vt:lpstr>
      <vt:lpstr>Bauhaus 93</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QSSI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Alia Sweis</dc:creator>
  <cp:lastModifiedBy>Barbara Neil</cp:lastModifiedBy>
  <cp:revision>11</cp:revision>
  <cp:lastPrinted>2019-02-06T19:16:27Z</cp:lastPrinted>
  <dcterms:created xsi:type="dcterms:W3CDTF">2018-12-18T19:31:21Z</dcterms:created>
  <dcterms:modified xsi:type="dcterms:W3CDTF">2021-05-24T17:49:32Z</dcterms:modified>
</cp:coreProperties>
</file>